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67.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notesSlides/notesSlide63.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notesSlides/notesSlide68.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notesSlides/notesSlide39.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2"/>
  </p:notesMasterIdLst>
  <p:sldIdLst>
    <p:sldId id="258" r:id="rId2"/>
    <p:sldId id="305" r:id="rId3"/>
    <p:sldId id="306" r:id="rId4"/>
    <p:sldId id="280" r:id="rId5"/>
    <p:sldId id="259" r:id="rId6"/>
    <p:sldId id="260" r:id="rId7"/>
    <p:sldId id="262" r:id="rId8"/>
    <p:sldId id="261" r:id="rId9"/>
    <p:sldId id="266" r:id="rId10"/>
    <p:sldId id="336" r:id="rId11"/>
    <p:sldId id="286" r:id="rId12"/>
    <p:sldId id="287" r:id="rId13"/>
    <p:sldId id="288" r:id="rId14"/>
    <p:sldId id="291" r:id="rId15"/>
    <p:sldId id="293" r:id="rId16"/>
    <p:sldId id="307" r:id="rId17"/>
    <p:sldId id="276" r:id="rId18"/>
    <p:sldId id="295" r:id="rId19"/>
    <p:sldId id="303" r:id="rId20"/>
    <p:sldId id="265" r:id="rId21"/>
    <p:sldId id="263" r:id="rId22"/>
    <p:sldId id="268" r:id="rId23"/>
    <p:sldId id="304" r:id="rId24"/>
    <p:sldId id="264" r:id="rId25"/>
    <p:sldId id="281" r:id="rId26"/>
    <p:sldId id="284" r:id="rId27"/>
    <p:sldId id="282" r:id="rId28"/>
    <p:sldId id="283" r:id="rId29"/>
    <p:sldId id="300" r:id="rId30"/>
    <p:sldId id="302" r:id="rId31"/>
    <p:sldId id="277" r:id="rId32"/>
    <p:sldId id="278" r:id="rId33"/>
    <p:sldId id="270" r:id="rId34"/>
    <p:sldId id="297" r:id="rId35"/>
    <p:sldId id="279" r:id="rId36"/>
    <p:sldId id="298" r:id="rId37"/>
    <p:sldId id="271" r:id="rId38"/>
    <p:sldId id="272" r:id="rId39"/>
    <p:sldId id="294" r:id="rId40"/>
    <p:sldId id="273" r:id="rId41"/>
    <p:sldId id="274" r:id="rId42"/>
    <p:sldId id="331" r:id="rId43"/>
    <p:sldId id="335" r:id="rId44"/>
    <p:sldId id="332" r:id="rId45"/>
    <p:sldId id="334" r:id="rId46"/>
    <p:sldId id="330" r:id="rId47"/>
    <p:sldId id="327" r:id="rId48"/>
    <p:sldId id="328" r:id="rId49"/>
    <p:sldId id="329" r:id="rId50"/>
    <p:sldId id="322" r:id="rId51"/>
    <p:sldId id="323" r:id="rId52"/>
    <p:sldId id="324" r:id="rId53"/>
    <p:sldId id="325" r:id="rId54"/>
    <p:sldId id="326" r:id="rId55"/>
    <p:sldId id="319" r:id="rId56"/>
    <p:sldId id="320" r:id="rId57"/>
    <p:sldId id="321" r:id="rId58"/>
    <p:sldId id="315" r:id="rId59"/>
    <p:sldId id="316" r:id="rId60"/>
    <p:sldId id="317" r:id="rId61"/>
    <p:sldId id="318" r:id="rId62"/>
    <p:sldId id="312" r:id="rId63"/>
    <p:sldId id="313" r:id="rId64"/>
    <p:sldId id="314" r:id="rId65"/>
    <p:sldId id="308" r:id="rId66"/>
    <p:sldId id="309" r:id="rId67"/>
    <p:sldId id="310" r:id="rId68"/>
    <p:sldId id="311" r:id="rId69"/>
    <p:sldId id="257" r:id="rId70"/>
    <p:sldId id="299" r:id="rId7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5620"/>
    <p:restoredTop sz="94660"/>
  </p:normalViewPr>
  <p:slideViewPr>
    <p:cSldViewPr>
      <p:cViewPr varScale="1">
        <p:scale>
          <a:sx n="51" d="100"/>
          <a:sy n="51" d="100"/>
        </p:scale>
        <p:origin x="-498"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tableStyles" Target="tableStyle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AC924BE-CC67-421F-9D76-3C955FCC45F0}" type="datetimeFigureOut">
              <a:rPr lang="en-US" smtClean="0"/>
              <a:pPr/>
              <a:t>9/29/2010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934A464-0F63-4F84-B27A-920587E46F75}"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262AA0-45E5-4AA8-A73E-D8E945949F3D}"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98CD9F9-231A-4424-BE72-BE969B093EB0}"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23B39F0-8370-400F-980F-EBF02FD5D7BE}"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23B39F0-8370-400F-980F-EBF02FD5D7BE}"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23B39F0-8370-400F-980F-EBF02FD5D7BE}"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23B39F0-8370-400F-980F-EBF02FD5D7BE}"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23B39F0-8370-400F-980F-EBF02FD5D7BE}"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23B39F0-8370-400F-980F-EBF02FD5D7BE}" type="slidenum">
              <a:rPr lang="en-US" smtClean="0"/>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262AA0-45E5-4AA8-A73E-D8E945949F3D}" type="slidenum">
              <a:rPr lang="en-US" smtClean="0"/>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23B39F0-8370-400F-980F-EBF02FD5D7BE}" type="slidenum">
              <a:rPr lang="en-US" smtClean="0"/>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23B39F0-8370-400F-980F-EBF02FD5D7BE}" type="slidenum">
              <a:rPr lang="en-US" smtClean="0"/>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98CD9F9-231A-4424-BE72-BE969B093EB0}" type="slidenum">
              <a:rPr lang="en-US" smtClean="0"/>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0C570EA-3B7A-40E5-8FCB-B9E8DB9E5283}" type="slidenum">
              <a:rPr lang="en-US" smtClean="0"/>
              <a:pPr/>
              <a:t>20</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262AA0-45E5-4AA8-A73E-D8E945949F3D}" type="slidenum">
              <a:rPr lang="en-US" smtClean="0"/>
              <a:pPr/>
              <a:t>21</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DF013BE-A312-428E-B211-E7F343275DF1}" type="slidenum">
              <a:rPr lang="en-US" smtClean="0"/>
              <a:pPr/>
              <a:t>22</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262AA0-45E5-4AA8-A73E-D8E945949F3D}" type="slidenum">
              <a:rPr lang="en-US" smtClean="0"/>
              <a:pPr/>
              <a:t>23</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262AA0-45E5-4AA8-A73E-D8E945949F3D}" type="slidenum">
              <a:rPr lang="en-US" smtClean="0"/>
              <a:pPr/>
              <a:t>24</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EC2DA8-D4B8-4DE3-B36E-B56FB8DC1093}" type="slidenum">
              <a:rPr lang="en-GB" smtClean="0"/>
              <a:pPr/>
              <a:t>25</a:t>
            </a:fld>
            <a:endParaRPr lang="en-GB"/>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EC2DA8-D4B8-4DE3-B36E-B56FB8DC1093}" type="slidenum">
              <a:rPr lang="en-GB" smtClean="0"/>
              <a:pPr/>
              <a:t>26</a:t>
            </a:fld>
            <a:endParaRPr lang="en-GB"/>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EC2DA8-D4B8-4DE3-B36E-B56FB8DC1093}" type="slidenum">
              <a:rPr lang="en-GB" smtClean="0"/>
              <a:pPr/>
              <a:t>27</a:t>
            </a:fld>
            <a:endParaRPr lang="en-GB"/>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EC2DA8-D4B8-4DE3-B36E-B56FB8DC1093}" type="slidenum">
              <a:rPr lang="en-GB" smtClean="0"/>
              <a:pPr/>
              <a:t>28</a:t>
            </a:fld>
            <a:endParaRPr lang="en-GB"/>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EC2DA8-D4B8-4DE3-B36E-B56FB8DC1093}" type="slidenum">
              <a:rPr lang="en-GB" smtClean="0"/>
              <a:pPr/>
              <a:t>29</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98CD9F9-231A-4424-BE72-BE969B093EB0}"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EC2DA8-D4B8-4DE3-B36E-B56FB8DC1093}" type="slidenum">
              <a:rPr lang="en-GB" smtClean="0"/>
              <a:pPr/>
              <a:t>30</a:t>
            </a:fld>
            <a:endParaRPr lang="en-GB"/>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262AA0-45E5-4AA8-A73E-D8E945949F3D}" type="slidenum">
              <a:rPr lang="en-US" smtClean="0"/>
              <a:pPr/>
              <a:t>31</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25262AA0-45E5-4AA8-A73E-D8E945949F3D}" type="slidenum">
              <a:rPr lang="en-US" smtClean="0"/>
              <a:pPr/>
              <a:t>32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0C570EA-3B7A-40E5-8FCB-B9E8DB9E5283}" type="slidenum">
              <a:rPr lang="en-US" smtClean="0"/>
              <a:pPr/>
              <a:t>33</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23B39F0-8370-400F-980F-EBF02FD5D7BE}" type="slidenum">
              <a:rPr lang="en-US" smtClean="0"/>
              <a:pPr/>
              <a:t>34</a:t>
            </a:fld>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DF013BE-A312-428E-B211-E7F343275DF1}" type="slidenum">
              <a:rPr lang="en-US" smtClean="0"/>
              <a:pPr/>
              <a:t>35</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23B39F0-8370-400F-980F-EBF02FD5D7BE}" type="slidenum">
              <a:rPr lang="en-US" smtClean="0"/>
              <a:pPr/>
              <a:t>36</a:t>
            </a:fld>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0C570EA-3B7A-40E5-8FCB-B9E8DB9E5283}" type="slidenum">
              <a:rPr lang="en-US" smtClean="0"/>
              <a:pPr/>
              <a:t>37</a:t>
            </a:fld>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0C570EA-3B7A-40E5-8FCB-B9E8DB9E5283}" type="slidenum">
              <a:rPr lang="en-US" smtClean="0"/>
              <a:pPr/>
              <a:t>38</a:t>
            </a:fld>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23B39F0-8370-400F-980F-EBF02FD5D7BE}" type="slidenum">
              <a:rPr lang="en-US" smtClean="0"/>
              <a:pPr/>
              <a:t>39</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3EEC2DA8-D4B8-4DE3-B36E-B56FB8DC1093}" type="slidenum">
              <a:rPr lang="en-GB" smtClean="0"/>
              <a:pPr/>
              <a:t>4</a:t>
            </a:fld>
            <a:endParaRPr lang="en-GB"/>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0C570EA-3B7A-40E5-8FCB-B9E8DB9E5283}" type="slidenum">
              <a:rPr lang="en-US" smtClean="0"/>
              <a:pPr/>
              <a:t>40</a:t>
            </a:fld>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0C570EA-3B7A-40E5-8FCB-B9E8DB9E5283}" type="slidenum">
              <a:rPr lang="en-US" smtClean="0"/>
              <a:pPr/>
              <a:t>41</a:t>
            </a:fld>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42</a:t>
            </a:fld>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B98CD9F9-231A-4424-BE72-BE969B093EB0}" type="slidenum">
              <a:rPr lang="en-US" smtClean="0"/>
              <a:pPr/>
              <a:t>43</a:t>
            </a:fld>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44</a:t>
            </a:fld>
            <a:endParaRPr 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45</a:t>
            </a:fld>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46</a:t>
            </a:fld>
            <a:endParaRPr 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47</a:t>
            </a:fld>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48</a:t>
            </a:fld>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49</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DF013BE-A312-428E-B211-E7F343275DF1}" type="slidenum">
              <a:rPr lang="en-US" smtClean="0"/>
              <a:pPr/>
              <a:t>5</a:t>
            </a:fld>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50</a:t>
            </a:fld>
            <a:endParaRPr 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51</a:t>
            </a:fld>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52</a:t>
            </a:fld>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53</a:t>
            </a:fld>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54</a:t>
            </a:fld>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55</a:t>
            </a:fld>
            <a:endParaRPr 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56</a:t>
            </a:fld>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57</a:t>
            </a:fld>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58</a:t>
            </a:fld>
            <a:endParaRPr lang="en-US"/>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59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DF013BE-A312-428E-B211-E7F343275DF1}" type="slidenum">
              <a:rPr lang="en-US" smtClean="0"/>
              <a:pPr/>
              <a:t>6</a:t>
            </a:fld>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60</a:t>
            </a:fld>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61</a:t>
            </a:fld>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62</a:t>
            </a:fld>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63</a:t>
            </a:fld>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64</a:t>
            </a:fld>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65</a:t>
            </a:fld>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66</a:t>
            </a:fld>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67</a:t>
            </a:fld>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39E00B1-3C15-4F7A-944C-38101305BF60}" type="slidenum">
              <a:rPr lang="en-US" smtClean="0"/>
              <a:t>68</a:t>
            </a:fld>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D5115D88-A130-448A-B946-08A876FEF458}" type="slidenum">
              <a:rPr lang="en-US" smtClean="0"/>
              <a:pPr/>
              <a:t>69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0C570EA-3B7A-40E5-8FCB-B9E8DB9E5283}" type="slidenum">
              <a:rPr lang="en-US" smtClean="0"/>
              <a:pPr/>
              <a:t>7</a:t>
            </a:fld>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E23B39F0-8370-400F-980F-EBF02FD5D7BE}" type="slidenum">
              <a:rPr lang="en-US" smtClean="0"/>
              <a:pPr/>
              <a:t>70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F0C570EA-3B7A-40E5-8FCB-B9E8DB9E5283}" type="slidenum">
              <a:rPr lang="en-US" smtClean="0"/>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7DF013BE-A312-428E-B211-E7F343275DF1}"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9CECFFF-C9E0-4C0D-A6BC-038F049B86B0}" type="datetimeFigureOut">
              <a:rPr lang="en-US" smtClean="0"/>
              <a:pPr/>
              <a:t>9/29/2010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D1CBF-DD14-4757-AE31-53CC01DF1B1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9CECFFF-C9E0-4C0D-A6BC-038F049B86B0}" type="datetimeFigureOut">
              <a:rPr lang="en-US" smtClean="0"/>
              <a:pPr/>
              <a:t>9/29/2010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D1CBF-DD14-4757-AE31-53CC01DF1B1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9CECFFF-C9E0-4C0D-A6BC-038F049B86B0}" type="datetimeFigureOut">
              <a:rPr lang="en-US" smtClean="0"/>
              <a:pPr/>
              <a:t>9/29/2010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D1CBF-DD14-4757-AE31-53CC01DF1B11}"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9CECFFF-C9E0-4C0D-A6BC-038F049B86B0}" type="datetimeFigureOut">
              <a:rPr lang="en-US" smtClean="0"/>
              <a:pPr/>
              <a:t>9/29/2010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D1CBF-DD14-4757-AE31-53CC01DF1B1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9CECFFF-C9E0-4C0D-A6BC-038F049B86B0}" type="datetimeFigureOut">
              <a:rPr lang="en-US" smtClean="0"/>
              <a:pPr/>
              <a:t>9/29/2010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EFD1CBF-DD14-4757-AE31-53CC01DF1B1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9CECFFF-C9E0-4C0D-A6BC-038F049B86B0}" type="datetimeFigureOut">
              <a:rPr lang="en-US" smtClean="0"/>
              <a:pPr/>
              <a:t>9/29/2010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FD1CBF-DD14-4757-AE31-53CC01DF1B1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9CECFFF-C9E0-4C0D-A6BC-038F049B86B0}" type="datetimeFigureOut">
              <a:rPr lang="en-US" smtClean="0"/>
              <a:pPr/>
              <a:t>9/29/2010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EFD1CBF-DD14-4757-AE31-53CC01DF1B1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9CECFFF-C9E0-4C0D-A6BC-038F049B86B0}" type="datetimeFigureOut">
              <a:rPr lang="en-US" smtClean="0"/>
              <a:pPr/>
              <a:t>9/29/2010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EFD1CBF-DD14-4757-AE31-53CC01DF1B1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9CECFFF-C9E0-4C0D-A6BC-038F049B86B0}" type="datetimeFigureOut">
              <a:rPr lang="en-US" smtClean="0"/>
              <a:pPr/>
              <a:t>9/29/2010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EFD1CBF-DD14-4757-AE31-53CC01DF1B1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CECFFF-C9E0-4C0D-A6BC-038F049B86B0}" type="datetimeFigureOut">
              <a:rPr lang="en-US" smtClean="0"/>
              <a:pPr/>
              <a:t>9/29/2010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FD1CBF-DD14-4757-AE31-53CC01DF1B1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9CECFFF-C9E0-4C0D-A6BC-038F049B86B0}" type="datetimeFigureOut">
              <a:rPr lang="en-US" smtClean="0"/>
              <a:pPr/>
              <a:t>9/29/2010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EFD1CBF-DD14-4757-AE31-53CC01DF1B1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9CECFFF-C9E0-4C0D-A6BC-038F049B86B0}" type="datetimeFigureOut">
              <a:rPr lang="en-US" smtClean="0"/>
              <a:pPr/>
              <a:t>9/29/2010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FD1CBF-DD14-4757-AE31-53CC01DF1B11}"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1.xml"/><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4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59.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62.xml"/><Relationship Id="rId1" Type="http://schemas.openxmlformats.org/officeDocument/2006/relationships/slideLayout" Target="../slideLayouts/slideLayout2.xml"/><Relationship Id="rId4" Type="http://schemas.openxmlformats.org/officeDocument/2006/relationships/image" Target="../media/image57.jpeg"/></Relationships>
</file>

<file path=ppt/slides/_rels/slide6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60.jpe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Picture 029.jpg"/>
          <p:cNvPicPr>
            <a:picLocks noChangeAspect="1"/>
          </p:cNvPicPr>
          <p:nvPr/>
        </p:nvPicPr>
        <p:blipFill>
          <a:blip r:embed="rId3" cstate="print"/>
          <a:stretch>
            <a:fillRect/>
          </a:stretch>
        </p:blipFill>
        <p:spPr>
          <a:xfrm>
            <a:off x="0" y="0"/>
            <a:ext cx="9144000" cy="6858000"/>
          </a:xfrm>
          <a:prstGeom prst="rect">
            <a:avLst/>
          </a:prstGeom>
        </p:spPr>
      </p:pic>
      <p:sp>
        <p:nvSpPr>
          <p:cNvPr id="2051" name="Title 1"/>
          <p:cNvSpPr>
            <a:spLocks noGrp="1"/>
          </p:cNvSpPr>
          <p:nvPr>
            <p:ph type="ctrTitle"/>
          </p:nvPr>
        </p:nvSpPr>
        <p:spPr>
          <a:xfrm>
            <a:off x="251520" y="71414"/>
            <a:ext cx="8424936" cy="1470025"/>
          </a:xfrm>
        </p:spPr>
        <p:txBody>
          <a:bodyPr/>
          <a:lstStyle/>
          <a:p>
            <a:pPr algn="r" eaLnBrk="1" hangingPunct="1"/>
            <a:r>
              <a:rPr lang="en-GB" sz="4800" b="1" dirty="0" smtClean="0">
                <a:solidFill>
                  <a:srgbClr val="C00000"/>
                </a:solidFill>
              </a:rPr>
              <a:t>Flexible Futures</a:t>
            </a:r>
            <a:r>
              <a:rPr lang="en-GB" sz="4800" b="1" dirty="0" smtClean="0">
                <a:solidFill>
                  <a:srgbClr val="C00000"/>
                </a:solidFill>
              </a:rPr>
              <a:t>:</a:t>
            </a:r>
            <a:r>
              <a:rPr lang="en-GB" sz="5400" b="1" dirty="0" smtClean="0">
                <a:solidFill>
                  <a:srgbClr val="C00000"/>
                </a:solidFill>
              </a:rPr>
              <a:t/>
            </a:r>
            <a:br>
              <a:rPr lang="en-GB" sz="5400" b="1" dirty="0" smtClean="0">
                <a:solidFill>
                  <a:srgbClr val="C00000"/>
                </a:solidFill>
              </a:rPr>
            </a:br>
            <a:r>
              <a:rPr lang="en-GB" sz="2500" b="1" dirty="0" smtClean="0">
                <a:solidFill>
                  <a:srgbClr val="C00000"/>
                </a:solidFill>
              </a:rPr>
              <a:t>Emerging technologies and the future of education</a:t>
            </a:r>
            <a:endParaRPr lang="en-GB" sz="2500" b="1" dirty="0" smtClean="0">
              <a:solidFill>
                <a:srgbClr val="C00000"/>
              </a:solidFill>
            </a:endParaRPr>
          </a:p>
        </p:txBody>
      </p:sp>
      <p:sp>
        <p:nvSpPr>
          <p:cNvPr id="2052" name="Subtitle 2"/>
          <p:cNvSpPr>
            <a:spLocks noGrp="1"/>
          </p:cNvSpPr>
          <p:nvPr>
            <p:ph type="subTitle" idx="1"/>
          </p:nvPr>
        </p:nvSpPr>
        <p:spPr>
          <a:xfrm>
            <a:off x="2943252" y="4643446"/>
            <a:ext cx="5486400" cy="1281113"/>
          </a:xfrm>
        </p:spPr>
        <p:txBody>
          <a:bodyPr/>
          <a:lstStyle/>
          <a:p>
            <a:pPr algn="r" eaLnBrk="1" hangingPunct="1">
              <a:spcBef>
                <a:spcPct val="0"/>
              </a:spcBef>
            </a:pPr>
            <a:r>
              <a:rPr lang="en-GB" sz="3600" b="1" dirty="0" smtClean="0">
                <a:solidFill>
                  <a:srgbClr val="FFFF00"/>
                </a:solidFill>
              </a:rPr>
              <a:t>Steve Wheeler</a:t>
            </a:r>
          </a:p>
          <a:p>
            <a:pPr algn="r" eaLnBrk="1" hangingPunct="1">
              <a:spcBef>
                <a:spcPct val="0"/>
              </a:spcBef>
            </a:pPr>
            <a:r>
              <a:rPr lang="en-GB" sz="2800" b="1" dirty="0" smtClean="0">
                <a:solidFill>
                  <a:srgbClr val="FFFF00"/>
                </a:solidFill>
              </a:rPr>
              <a:t>University of Plymouth</a:t>
            </a:r>
          </a:p>
        </p:txBody>
      </p:sp>
      <p:sp>
        <p:nvSpPr>
          <p:cNvPr id="2054" name="AutoShape 7" descr="http://www.vend123.com/images/cms/Image/software%20binary%20code.jpg"/>
          <p:cNvSpPr>
            <a:spLocks noChangeAspect="1" noChangeArrowheads="1"/>
          </p:cNvSpPr>
          <p:nvPr/>
        </p:nvSpPr>
        <p:spPr bwMode="auto">
          <a:xfrm>
            <a:off x="63500" y="-136525"/>
            <a:ext cx="304800" cy="304800"/>
          </a:xfrm>
          <a:prstGeom prst="rect">
            <a:avLst/>
          </a:prstGeom>
          <a:noFill/>
          <a:ln w="9525">
            <a:noFill/>
            <a:miter lim="800000"/>
            <a:headEnd/>
            <a:tailEnd/>
          </a:ln>
        </p:spPr>
        <p:txBody>
          <a:bodyPr/>
          <a:lstStyle/>
          <a:p>
            <a:endParaRPr lang="en-GB"/>
          </a:p>
        </p:txBody>
      </p:sp>
      <p:sp>
        <p:nvSpPr>
          <p:cNvPr id="7" name="Rectangle 5"/>
          <p:cNvSpPr>
            <a:spLocks noChangeArrowheads="1"/>
          </p:cNvSpPr>
          <p:nvPr/>
        </p:nvSpPr>
        <p:spPr bwMode="auto">
          <a:xfrm>
            <a:off x="71406" y="6581799"/>
            <a:ext cx="1944687" cy="276225"/>
          </a:xfrm>
          <a:prstGeom prst="rect">
            <a:avLst/>
          </a:prstGeom>
          <a:noFill/>
          <a:ln w="9525">
            <a:noFill/>
            <a:miter lim="800000"/>
            <a:headEnd/>
            <a:tailEnd/>
          </a:ln>
        </p:spPr>
        <p:txBody>
          <a:bodyPr wrap="none">
            <a:spAutoFit/>
          </a:bodyPr>
          <a:lstStyle/>
          <a:p>
            <a:r>
              <a:rPr lang="en-GB" sz="1200" dirty="0">
                <a:solidFill>
                  <a:schemeClr val="tx2">
                    <a:lumMod val="40000"/>
                    <a:lumOff val="60000"/>
                  </a:schemeClr>
                </a:solidFill>
              </a:rPr>
              <a:t>http:// www.vend123.com/</a:t>
            </a:r>
          </a:p>
        </p:txBody>
      </p:sp>
      <p:sp>
        <p:nvSpPr>
          <p:cNvPr id="9" name="Rectangle 8"/>
          <p:cNvSpPr/>
          <p:nvPr/>
        </p:nvSpPr>
        <p:spPr>
          <a:xfrm>
            <a:off x="0" y="6143644"/>
            <a:ext cx="9144000" cy="42862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smtClean="0">
                <a:solidFill>
                  <a:schemeClr val="bg1"/>
                </a:solidFill>
              </a:rPr>
              <a:t> </a:t>
            </a:r>
            <a:r>
              <a:rPr lang="en-GB" dirty="0" smtClean="0">
                <a:solidFill>
                  <a:schemeClr val="bg1"/>
                </a:solidFill>
              </a:rPr>
              <a:t>Auckland University of Technology,</a:t>
            </a:r>
            <a:r>
              <a:rPr lang="en-GB" dirty="0" smtClean="0">
                <a:solidFill>
                  <a:schemeClr val="bg1"/>
                </a:solidFill>
              </a:rPr>
              <a:t> </a:t>
            </a:r>
            <a:r>
              <a:rPr lang="en-GB" dirty="0" smtClean="0">
                <a:solidFill>
                  <a:schemeClr val="bg1"/>
                </a:solidFill>
              </a:rPr>
              <a:t>New Zealand: </a:t>
            </a:r>
            <a:r>
              <a:rPr lang="en-GB" dirty="0" smtClean="0">
                <a:solidFill>
                  <a:schemeClr val="bg1"/>
                </a:solidFill>
              </a:rPr>
              <a:t>30</a:t>
            </a:r>
            <a:r>
              <a:rPr lang="en-GB" dirty="0" smtClean="0">
                <a:solidFill>
                  <a:schemeClr val="bg1"/>
                </a:solidFill>
              </a:rPr>
              <a:t> </a:t>
            </a:r>
            <a:r>
              <a:rPr lang="en-GB" dirty="0" smtClean="0">
                <a:solidFill>
                  <a:schemeClr val="bg1"/>
                </a:solidFill>
              </a:rPr>
              <a:t>September, 2010 </a:t>
            </a:r>
            <a:endParaRPr lang="en-GB"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0" y="0"/>
            <a:ext cx="5364088" cy="68580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395536" y="1476067"/>
            <a:ext cx="3312368" cy="4401205"/>
          </a:xfrm>
          <a:prstGeom prst="rect">
            <a:avLst/>
          </a:prstGeom>
        </p:spPr>
        <p:txBody>
          <a:bodyPr wrap="square">
            <a:spAutoFit/>
          </a:bodyPr>
          <a:lstStyle/>
          <a:p>
            <a:r>
              <a:rPr lang="en-GB" sz="4000" i="1" dirty="0" smtClean="0">
                <a:latin typeface="+mn-lt"/>
                <a:cs typeface="+mn-cs"/>
              </a:rPr>
              <a:t>“A computer once beat me at chess... </a:t>
            </a:r>
          </a:p>
          <a:p>
            <a:endParaRPr lang="en-GB" sz="4000" i="1" dirty="0" smtClean="0">
              <a:latin typeface="+mn-lt"/>
              <a:cs typeface="+mn-cs"/>
            </a:endParaRPr>
          </a:p>
          <a:p>
            <a:r>
              <a:rPr lang="en-GB" sz="4000" i="1" dirty="0" smtClean="0">
                <a:latin typeface="+mn-lt"/>
                <a:cs typeface="+mn-cs"/>
              </a:rPr>
              <a:t>...but was no match for me at kickboxing.”</a:t>
            </a:r>
          </a:p>
        </p:txBody>
      </p:sp>
      <p:grpSp>
        <p:nvGrpSpPr>
          <p:cNvPr id="2" name="Group 6"/>
          <p:cNvGrpSpPr/>
          <p:nvPr/>
        </p:nvGrpSpPr>
        <p:grpSpPr>
          <a:xfrm>
            <a:off x="3563888" y="685800"/>
            <a:ext cx="5112568" cy="4676383"/>
            <a:chOff x="3635896" y="685800"/>
            <a:chExt cx="5112568" cy="4676383"/>
          </a:xfrm>
        </p:grpSpPr>
        <p:pic>
          <p:nvPicPr>
            <p:cNvPr id="6" name="Picture 5" descr="smashed-computer.jpg"/>
            <p:cNvPicPr>
              <a:picLocks noChangeAspect="1"/>
            </p:cNvPicPr>
            <p:nvPr/>
          </p:nvPicPr>
          <p:blipFill>
            <a:blip r:embed="rId3" cstate="print"/>
            <a:stretch>
              <a:fillRect/>
            </a:stretch>
          </p:blipFill>
          <p:spPr>
            <a:xfrm>
              <a:off x="3635896" y="685800"/>
              <a:ext cx="5112568" cy="4327376"/>
            </a:xfrm>
            <a:prstGeom prst="rect">
              <a:avLst/>
            </a:prstGeom>
            <a:ln w="28575">
              <a:solidFill>
                <a:schemeClr val="tx1"/>
              </a:solidFill>
            </a:ln>
          </p:spPr>
        </p:pic>
        <p:sp>
          <p:nvSpPr>
            <p:cNvPr id="5" name="Rectangle 4"/>
            <p:cNvSpPr/>
            <p:nvPr/>
          </p:nvSpPr>
          <p:spPr>
            <a:xfrm>
              <a:off x="5606385" y="5085184"/>
              <a:ext cx="3070071" cy="276999"/>
            </a:xfrm>
            <a:prstGeom prst="rect">
              <a:avLst/>
            </a:prstGeom>
          </p:spPr>
          <p:txBody>
            <a:bodyPr wrap="none">
              <a:spAutoFit/>
            </a:bodyPr>
            <a:lstStyle/>
            <a:p>
              <a:r>
                <a:rPr lang="en-GB" sz="1200" dirty="0" smtClean="0"/>
                <a:t>http://woodforthetrees.files.wordpress.com</a:t>
              </a:r>
              <a:endParaRPr lang="en-GB" sz="1200" dirty="0"/>
            </a:p>
          </p:txBody>
        </p:sp>
      </p:grpSp>
      <p:sp>
        <p:nvSpPr>
          <p:cNvPr id="9"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latin typeface="Calibri" pitchFamily="34" charset="0"/>
              </a:rPr>
              <a:t>cc  Steve Wheeler, University of Plymouth, </a:t>
            </a:r>
            <a:r>
              <a:rPr lang="en-GB" sz="1400" dirty="0" smtClean="0">
                <a:latin typeface="Calibri" pitchFamily="34" charset="0"/>
              </a:rPr>
              <a:t>2010</a:t>
            </a:r>
            <a:endParaRPr lang="en-US" sz="1400" dirty="0">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chainLinks"/>
          <p:cNvPicPr>
            <a:picLocks noChangeAspect="1" noChangeArrowheads="1"/>
          </p:cNvPicPr>
          <p:nvPr/>
        </p:nvPicPr>
        <p:blipFill>
          <a:blip r:embed="rId3" cstate="print"/>
          <a:srcRect/>
          <a:stretch>
            <a:fillRect/>
          </a:stretch>
        </p:blipFill>
        <p:spPr bwMode="auto">
          <a:xfrm>
            <a:off x="0" y="0"/>
            <a:ext cx="9144000" cy="7173913"/>
          </a:xfrm>
          <a:prstGeom prst="rect">
            <a:avLst/>
          </a:prstGeom>
          <a:noFill/>
          <a:ln w="9525">
            <a:noFill/>
            <a:miter lim="800000"/>
            <a:headEnd/>
            <a:tailEnd/>
          </a:ln>
        </p:spPr>
      </p:pic>
      <p:sp>
        <p:nvSpPr>
          <p:cNvPr id="37891" name="Rectangle 3"/>
          <p:cNvSpPr>
            <a:spLocks noGrp="1" noChangeArrowheads="1"/>
          </p:cNvSpPr>
          <p:nvPr>
            <p:ph type="title"/>
          </p:nvPr>
        </p:nvSpPr>
        <p:spPr/>
        <p:txBody>
          <a:bodyPr/>
          <a:lstStyle/>
          <a:p>
            <a:pPr eaLnBrk="1" hangingPunct="1"/>
            <a:r>
              <a:rPr lang="en-GB" b="1" smtClean="0">
                <a:solidFill>
                  <a:srgbClr val="FFFF00"/>
                </a:solidFill>
              </a:rPr>
              <a:t>Trends in Education</a:t>
            </a:r>
          </a:p>
        </p:txBody>
      </p:sp>
      <p:sp>
        <p:nvSpPr>
          <p:cNvPr id="37893" name="Line 5"/>
          <p:cNvSpPr>
            <a:spLocks noChangeShapeType="1"/>
          </p:cNvSpPr>
          <p:nvPr/>
        </p:nvSpPr>
        <p:spPr bwMode="auto">
          <a:xfrm>
            <a:off x="1981200" y="1524000"/>
            <a:ext cx="5638800" cy="4343400"/>
          </a:xfrm>
          <a:prstGeom prst="line">
            <a:avLst/>
          </a:prstGeom>
          <a:noFill/>
          <a:ln w="215900">
            <a:solidFill>
              <a:srgbClr val="FFFF00"/>
            </a:solidFill>
            <a:round/>
            <a:headEnd/>
            <a:tailEnd type="triangle" w="med" len="med"/>
          </a:ln>
        </p:spPr>
        <p:txBody>
          <a:bodyPr wrap="none" anchor="ctr"/>
          <a:lstStyle/>
          <a:p>
            <a:endParaRPr lang="en-GB"/>
          </a:p>
        </p:txBody>
      </p:sp>
      <p:sp>
        <p:nvSpPr>
          <p:cNvPr id="37894" name="Text Box 6"/>
          <p:cNvSpPr txBox="1">
            <a:spLocks noChangeArrowheads="1"/>
          </p:cNvSpPr>
          <p:nvPr/>
        </p:nvSpPr>
        <p:spPr bwMode="auto">
          <a:xfrm>
            <a:off x="2514600" y="2787650"/>
            <a:ext cx="2800350" cy="641350"/>
          </a:xfrm>
          <a:prstGeom prst="rect">
            <a:avLst/>
          </a:prstGeom>
          <a:solidFill>
            <a:schemeClr val="accent1"/>
          </a:solidFill>
          <a:ln w="9525">
            <a:noFill/>
            <a:miter lim="800000"/>
            <a:headEnd/>
            <a:tailEnd/>
          </a:ln>
        </p:spPr>
        <p:txBody>
          <a:bodyPr wrap="none">
            <a:spAutoFit/>
          </a:bodyPr>
          <a:lstStyle/>
          <a:p>
            <a:r>
              <a:rPr lang="en-GB" sz="3600" b="1" dirty="0">
                <a:solidFill>
                  <a:schemeClr val="bg2"/>
                </a:solidFill>
              </a:rPr>
              <a:t>Just in case</a:t>
            </a:r>
          </a:p>
        </p:txBody>
      </p:sp>
      <p:sp>
        <p:nvSpPr>
          <p:cNvPr id="37897" name="Text Box 9"/>
          <p:cNvSpPr txBox="1">
            <a:spLocks noChangeArrowheads="1"/>
          </p:cNvSpPr>
          <p:nvPr/>
        </p:nvSpPr>
        <p:spPr bwMode="auto">
          <a:xfrm>
            <a:off x="1143000" y="1905000"/>
            <a:ext cx="2647950" cy="641350"/>
          </a:xfrm>
          <a:prstGeom prst="rect">
            <a:avLst/>
          </a:prstGeom>
          <a:solidFill>
            <a:srgbClr val="800000"/>
          </a:solidFill>
          <a:ln w="9525">
            <a:noFill/>
            <a:miter lim="800000"/>
            <a:headEnd/>
            <a:tailEnd/>
          </a:ln>
        </p:spPr>
        <p:txBody>
          <a:bodyPr wrap="none">
            <a:spAutoFit/>
          </a:bodyPr>
          <a:lstStyle/>
          <a:p>
            <a:r>
              <a:rPr lang="en-GB" sz="3600" b="1">
                <a:solidFill>
                  <a:schemeClr val="bg2"/>
                </a:solidFill>
              </a:rPr>
              <a:t>Just for me</a:t>
            </a:r>
          </a:p>
        </p:txBody>
      </p:sp>
      <p:sp>
        <p:nvSpPr>
          <p:cNvPr id="37898" name="Text Box 10"/>
          <p:cNvSpPr txBox="1">
            <a:spLocks noChangeArrowheads="1"/>
          </p:cNvSpPr>
          <p:nvPr/>
        </p:nvSpPr>
        <p:spPr bwMode="auto">
          <a:xfrm>
            <a:off x="3886200" y="1981200"/>
            <a:ext cx="3119438" cy="457200"/>
          </a:xfrm>
          <a:prstGeom prst="rect">
            <a:avLst/>
          </a:prstGeom>
          <a:noFill/>
          <a:ln w="9525">
            <a:noFill/>
            <a:miter lim="800000"/>
            <a:headEnd/>
            <a:tailEnd/>
          </a:ln>
        </p:spPr>
        <p:txBody>
          <a:bodyPr wrap="none">
            <a:spAutoFit/>
          </a:bodyPr>
          <a:lstStyle/>
          <a:p>
            <a:r>
              <a:rPr lang="en-GB" sz="2400">
                <a:solidFill>
                  <a:schemeClr val="bg2"/>
                </a:solidFill>
              </a:rPr>
              <a:t>Apprenticeship model</a:t>
            </a:r>
          </a:p>
        </p:txBody>
      </p:sp>
      <p:sp>
        <p:nvSpPr>
          <p:cNvPr id="37899" name="Text Box 11"/>
          <p:cNvSpPr txBox="1">
            <a:spLocks noChangeArrowheads="1"/>
          </p:cNvSpPr>
          <p:nvPr/>
        </p:nvSpPr>
        <p:spPr bwMode="auto">
          <a:xfrm>
            <a:off x="5475288" y="2895600"/>
            <a:ext cx="2982912" cy="457200"/>
          </a:xfrm>
          <a:prstGeom prst="rect">
            <a:avLst/>
          </a:prstGeom>
          <a:noFill/>
          <a:ln w="9525">
            <a:noFill/>
            <a:miter lim="800000"/>
            <a:headEnd/>
            <a:tailEnd/>
          </a:ln>
        </p:spPr>
        <p:txBody>
          <a:bodyPr wrap="none">
            <a:spAutoFit/>
          </a:bodyPr>
          <a:lstStyle/>
          <a:p>
            <a:r>
              <a:rPr lang="en-GB" sz="2400" dirty="0">
                <a:solidFill>
                  <a:schemeClr val="bg2"/>
                </a:solidFill>
              </a:rPr>
              <a:t>Standard Curriculum</a:t>
            </a:r>
            <a:endParaRPr lang="en-GB" sz="2400" dirty="0">
              <a:solidFill>
                <a:schemeClr val="bg1"/>
              </a:solidFill>
            </a:endParaRPr>
          </a:p>
        </p:txBody>
      </p:sp>
      <p:sp>
        <p:nvSpPr>
          <p:cNvPr id="9"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rgbClr val="FFFF00"/>
                </a:solidFill>
                <a:latin typeface="Calibri" pitchFamily="34" charset="0"/>
              </a:rPr>
              <a:t>cc  Steve Wheeler, University of Plymouth, 2010</a:t>
            </a:r>
            <a:endParaRPr lang="en-US" sz="1400" dirty="0">
              <a:solidFill>
                <a:srgbClr val="FFFF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789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789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animBg="1"/>
      <p:bldP spid="3789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142875"/>
            <a:ext cx="8229600" cy="1143000"/>
          </a:xfrm>
        </p:spPr>
        <p:txBody>
          <a:bodyPr/>
          <a:lstStyle/>
          <a:p>
            <a:pPr eaLnBrk="1" hangingPunct="1"/>
            <a:r>
              <a:rPr lang="en-GB" b="1" dirty="0" smtClean="0">
                <a:solidFill>
                  <a:srgbClr val="C00000"/>
                </a:solidFill>
              </a:rPr>
              <a:t>Mass synchronisation</a:t>
            </a:r>
          </a:p>
        </p:txBody>
      </p:sp>
      <p:grpSp>
        <p:nvGrpSpPr>
          <p:cNvPr id="2" name="Group 5"/>
          <p:cNvGrpSpPr/>
          <p:nvPr/>
        </p:nvGrpSpPr>
        <p:grpSpPr>
          <a:xfrm>
            <a:off x="0" y="928688"/>
            <a:ext cx="9167813" cy="5880100"/>
            <a:chOff x="0" y="928688"/>
            <a:chExt cx="9167813" cy="5880100"/>
          </a:xfrm>
        </p:grpSpPr>
        <p:pic>
          <p:nvPicPr>
            <p:cNvPr id="15363" name="Picture 3" descr="old-classroom.jpg"/>
            <p:cNvPicPr>
              <a:picLocks noChangeAspect="1"/>
            </p:cNvPicPr>
            <p:nvPr/>
          </p:nvPicPr>
          <p:blipFill>
            <a:blip r:embed="rId3" cstate="print"/>
            <a:srcRect/>
            <a:stretch>
              <a:fillRect/>
            </a:stretch>
          </p:blipFill>
          <p:spPr bwMode="auto">
            <a:xfrm>
              <a:off x="0" y="928688"/>
              <a:ext cx="9167813" cy="5572125"/>
            </a:xfrm>
            <a:prstGeom prst="rect">
              <a:avLst/>
            </a:prstGeom>
            <a:noFill/>
            <a:ln w="9525">
              <a:noFill/>
              <a:miter lim="800000"/>
              <a:headEnd/>
              <a:tailEnd/>
            </a:ln>
          </p:spPr>
        </p:pic>
        <p:sp>
          <p:nvSpPr>
            <p:cNvPr id="15364"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chemeClr val="bg2"/>
                  </a:solidFill>
                  <a:latin typeface="Calibri" pitchFamily="34" charset="0"/>
                </a:rPr>
                <a:t>cc  Steve Wheeler, University of Plymouth, </a:t>
              </a:r>
              <a:r>
                <a:rPr lang="en-GB" sz="1400" dirty="0" smtClean="0">
                  <a:solidFill>
                    <a:schemeClr val="bg2"/>
                  </a:solidFill>
                  <a:latin typeface="Calibri" pitchFamily="34" charset="0"/>
                </a:rPr>
                <a:t>2010</a:t>
              </a:r>
              <a:endParaRPr lang="en-US" sz="1400" dirty="0">
                <a:solidFill>
                  <a:schemeClr val="bg2"/>
                </a:solidFill>
                <a:latin typeface="Calibri" pitchFamily="34" charset="0"/>
              </a:endParaRPr>
            </a:p>
          </p:txBody>
        </p:sp>
        <p:sp>
          <p:nvSpPr>
            <p:cNvPr id="15365" name="Rectangle 4"/>
            <p:cNvSpPr>
              <a:spLocks noChangeArrowheads="1"/>
            </p:cNvSpPr>
            <p:nvPr/>
          </p:nvSpPr>
          <p:spPr bwMode="auto">
            <a:xfrm>
              <a:off x="3214688" y="6500813"/>
              <a:ext cx="2901950" cy="307975"/>
            </a:xfrm>
            <a:prstGeom prst="rect">
              <a:avLst/>
            </a:prstGeom>
            <a:noFill/>
            <a:ln w="9525">
              <a:noFill/>
              <a:miter lim="800000"/>
              <a:headEnd/>
              <a:tailEnd/>
            </a:ln>
          </p:spPr>
          <p:txBody>
            <a:bodyPr wrap="none">
              <a:spAutoFit/>
            </a:bodyPr>
            <a:lstStyle/>
            <a:p>
              <a:r>
                <a:rPr lang="en-GB" sz="1400"/>
                <a:t>http://www.delasallewaterford.com</a:t>
              </a:r>
            </a:p>
          </p:txBody>
        </p: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5" name="Picture 4" descr="office-workers.jpg"/>
          <p:cNvPicPr>
            <a:picLocks noChangeAspect="1"/>
          </p:cNvPicPr>
          <p:nvPr/>
        </p:nvPicPr>
        <p:blipFill>
          <a:blip r:embed="rId3" cstate="print"/>
          <a:stretch>
            <a:fillRect/>
          </a:stretch>
        </p:blipFill>
        <p:spPr>
          <a:xfrm>
            <a:off x="313790" y="18273"/>
            <a:ext cx="8460432" cy="6815595"/>
          </a:xfrm>
          <a:prstGeom prst="rect">
            <a:avLst/>
          </a:prstGeom>
        </p:spPr>
      </p:pic>
      <p:sp>
        <p:nvSpPr>
          <p:cNvPr id="4" name="Rectangle 3"/>
          <p:cNvSpPr/>
          <p:nvPr/>
        </p:nvSpPr>
        <p:spPr>
          <a:xfrm>
            <a:off x="35496" y="6536377"/>
            <a:ext cx="4824536" cy="276999"/>
          </a:xfrm>
          <a:prstGeom prst="rect">
            <a:avLst/>
          </a:prstGeom>
        </p:spPr>
        <p:txBody>
          <a:bodyPr wrap="square">
            <a:spAutoFit/>
          </a:bodyPr>
          <a:lstStyle/>
          <a:p>
            <a:r>
              <a:rPr lang="en-GB" sz="1200" dirty="0" smtClean="0">
                <a:solidFill>
                  <a:schemeClr val="bg1"/>
                </a:solidFill>
              </a:rPr>
              <a:t>http://le-flaneur.com/wp-content/uploads/2010/02/office-workers.jpg</a:t>
            </a:r>
            <a:endParaRPr lang="en-GB" sz="1200" dirty="0">
              <a:solidFill>
                <a:schemeClr val="bg1"/>
              </a:solidFill>
            </a:endParaRPr>
          </a:p>
        </p:txBody>
      </p:sp>
      <p:sp>
        <p:nvSpPr>
          <p:cNvPr id="7" name="Title 1"/>
          <p:cNvSpPr>
            <a:spLocks noGrp="1"/>
          </p:cNvSpPr>
          <p:nvPr>
            <p:ph type="title"/>
          </p:nvPr>
        </p:nvSpPr>
        <p:spPr>
          <a:xfrm>
            <a:off x="457200" y="-142875"/>
            <a:ext cx="8229600" cy="1143000"/>
          </a:xfrm>
        </p:spPr>
        <p:txBody>
          <a:bodyPr/>
          <a:lstStyle/>
          <a:p>
            <a:pPr eaLnBrk="1" hangingPunct="1"/>
            <a:r>
              <a:rPr lang="en-GB" b="1" dirty="0" smtClean="0">
                <a:solidFill>
                  <a:srgbClr val="FFFF00"/>
                </a:solidFill>
              </a:rPr>
              <a:t>Mass working</a:t>
            </a:r>
          </a:p>
        </p:txBody>
      </p:sp>
      <p:sp>
        <p:nvSpPr>
          <p:cNvPr id="8"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rgbClr val="FFFF00"/>
                </a:solidFill>
                <a:latin typeface="Calibri" pitchFamily="34" charset="0"/>
              </a:rPr>
              <a:t>cc  Steve Wheeler, University of Plymouth, 2010</a:t>
            </a:r>
            <a:endParaRPr lang="en-US" sz="1400" dirty="0">
              <a:solidFill>
                <a:srgbClr val="FFFF00"/>
              </a:solidFill>
              <a:latin typeface="Calibri"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chainLinks"/>
          <p:cNvPicPr>
            <a:picLocks noChangeAspect="1" noChangeArrowheads="1"/>
          </p:cNvPicPr>
          <p:nvPr/>
        </p:nvPicPr>
        <p:blipFill>
          <a:blip r:embed="rId3" cstate="print"/>
          <a:srcRect/>
          <a:stretch>
            <a:fillRect/>
          </a:stretch>
        </p:blipFill>
        <p:spPr bwMode="auto">
          <a:xfrm>
            <a:off x="0" y="0"/>
            <a:ext cx="9144000" cy="7173913"/>
          </a:xfrm>
          <a:prstGeom prst="rect">
            <a:avLst/>
          </a:prstGeom>
          <a:noFill/>
          <a:ln w="9525">
            <a:noFill/>
            <a:miter lim="800000"/>
            <a:headEnd/>
            <a:tailEnd/>
          </a:ln>
        </p:spPr>
      </p:pic>
      <p:sp>
        <p:nvSpPr>
          <p:cNvPr id="37891" name="Rectangle 3"/>
          <p:cNvSpPr>
            <a:spLocks noGrp="1" noChangeArrowheads="1"/>
          </p:cNvSpPr>
          <p:nvPr>
            <p:ph type="title"/>
          </p:nvPr>
        </p:nvSpPr>
        <p:spPr/>
        <p:txBody>
          <a:bodyPr/>
          <a:lstStyle/>
          <a:p>
            <a:pPr eaLnBrk="1" hangingPunct="1"/>
            <a:r>
              <a:rPr lang="en-GB" b="1" smtClean="0">
                <a:solidFill>
                  <a:srgbClr val="FFFF00"/>
                </a:solidFill>
              </a:rPr>
              <a:t>Trends in Education</a:t>
            </a:r>
          </a:p>
        </p:txBody>
      </p:sp>
      <p:sp>
        <p:nvSpPr>
          <p:cNvPr id="37893" name="Line 5"/>
          <p:cNvSpPr>
            <a:spLocks noChangeShapeType="1"/>
          </p:cNvSpPr>
          <p:nvPr/>
        </p:nvSpPr>
        <p:spPr bwMode="auto">
          <a:xfrm>
            <a:off x="1981200" y="1524000"/>
            <a:ext cx="5638800" cy="4343400"/>
          </a:xfrm>
          <a:prstGeom prst="line">
            <a:avLst/>
          </a:prstGeom>
          <a:noFill/>
          <a:ln w="215900">
            <a:solidFill>
              <a:srgbClr val="FFFF00"/>
            </a:solidFill>
            <a:round/>
            <a:headEnd/>
            <a:tailEnd type="triangle" w="med" len="med"/>
          </a:ln>
        </p:spPr>
        <p:txBody>
          <a:bodyPr wrap="none" anchor="ctr"/>
          <a:lstStyle/>
          <a:p>
            <a:endParaRPr lang="en-GB"/>
          </a:p>
        </p:txBody>
      </p:sp>
      <p:sp>
        <p:nvSpPr>
          <p:cNvPr id="37894" name="Text Box 6"/>
          <p:cNvSpPr txBox="1">
            <a:spLocks noChangeArrowheads="1"/>
          </p:cNvSpPr>
          <p:nvPr/>
        </p:nvSpPr>
        <p:spPr bwMode="auto">
          <a:xfrm>
            <a:off x="2514600" y="2787650"/>
            <a:ext cx="2800350" cy="641350"/>
          </a:xfrm>
          <a:prstGeom prst="rect">
            <a:avLst/>
          </a:prstGeom>
          <a:solidFill>
            <a:schemeClr val="accent1"/>
          </a:solidFill>
          <a:ln w="9525">
            <a:noFill/>
            <a:miter lim="800000"/>
            <a:headEnd/>
            <a:tailEnd/>
          </a:ln>
        </p:spPr>
        <p:txBody>
          <a:bodyPr wrap="none">
            <a:spAutoFit/>
          </a:bodyPr>
          <a:lstStyle/>
          <a:p>
            <a:r>
              <a:rPr lang="en-GB" sz="3600" b="1">
                <a:solidFill>
                  <a:schemeClr val="bg2"/>
                </a:solidFill>
              </a:rPr>
              <a:t>Just in case</a:t>
            </a:r>
          </a:p>
        </p:txBody>
      </p:sp>
      <p:sp>
        <p:nvSpPr>
          <p:cNvPr id="37897" name="Text Box 9"/>
          <p:cNvSpPr txBox="1">
            <a:spLocks noChangeArrowheads="1"/>
          </p:cNvSpPr>
          <p:nvPr/>
        </p:nvSpPr>
        <p:spPr bwMode="auto">
          <a:xfrm>
            <a:off x="1143000" y="1905000"/>
            <a:ext cx="2647950" cy="641350"/>
          </a:xfrm>
          <a:prstGeom prst="rect">
            <a:avLst/>
          </a:prstGeom>
          <a:solidFill>
            <a:srgbClr val="800000"/>
          </a:solidFill>
          <a:ln w="9525">
            <a:noFill/>
            <a:miter lim="800000"/>
            <a:headEnd/>
            <a:tailEnd/>
          </a:ln>
        </p:spPr>
        <p:txBody>
          <a:bodyPr wrap="none">
            <a:spAutoFit/>
          </a:bodyPr>
          <a:lstStyle/>
          <a:p>
            <a:r>
              <a:rPr lang="en-GB" sz="3600" b="1">
                <a:solidFill>
                  <a:schemeClr val="bg2"/>
                </a:solidFill>
              </a:rPr>
              <a:t>Just for me</a:t>
            </a:r>
          </a:p>
        </p:txBody>
      </p:sp>
      <p:sp>
        <p:nvSpPr>
          <p:cNvPr id="37898" name="Text Box 10"/>
          <p:cNvSpPr txBox="1">
            <a:spLocks noChangeArrowheads="1"/>
          </p:cNvSpPr>
          <p:nvPr/>
        </p:nvSpPr>
        <p:spPr bwMode="auto">
          <a:xfrm>
            <a:off x="3886200" y="1981200"/>
            <a:ext cx="3119438" cy="457200"/>
          </a:xfrm>
          <a:prstGeom prst="rect">
            <a:avLst/>
          </a:prstGeom>
          <a:noFill/>
          <a:ln w="9525">
            <a:noFill/>
            <a:miter lim="800000"/>
            <a:headEnd/>
            <a:tailEnd/>
          </a:ln>
        </p:spPr>
        <p:txBody>
          <a:bodyPr wrap="none">
            <a:spAutoFit/>
          </a:bodyPr>
          <a:lstStyle/>
          <a:p>
            <a:r>
              <a:rPr lang="en-GB" sz="2400">
                <a:solidFill>
                  <a:schemeClr val="bg2"/>
                </a:solidFill>
              </a:rPr>
              <a:t>Apprenticeship model</a:t>
            </a:r>
          </a:p>
        </p:txBody>
      </p:sp>
      <p:sp>
        <p:nvSpPr>
          <p:cNvPr id="37899" name="Text Box 11"/>
          <p:cNvSpPr txBox="1">
            <a:spLocks noChangeArrowheads="1"/>
          </p:cNvSpPr>
          <p:nvPr/>
        </p:nvSpPr>
        <p:spPr bwMode="auto">
          <a:xfrm>
            <a:off x="5475288" y="2895600"/>
            <a:ext cx="2982912" cy="457200"/>
          </a:xfrm>
          <a:prstGeom prst="rect">
            <a:avLst/>
          </a:prstGeom>
          <a:noFill/>
          <a:ln w="9525">
            <a:noFill/>
            <a:miter lim="800000"/>
            <a:headEnd/>
            <a:tailEnd/>
          </a:ln>
        </p:spPr>
        <p:txBody>
          <a:bodyPr wrap="none">
            <a:spAutoFit/>
          </a:bodyPr>
          <a:lstStyle/>
          <a:p>
            <a:r>
              <a:rPr lang="en-GB" sz="2400">
                <a:solidFill>
                  <a:schemeClr val="bg2"/>
                </a:solidFill>
              </a:rPr>
              <a:t>Standard Curriculum</a:t>
            </a:r>
            <a:endParaRPr lang="en-GB" sz="2400">
              <a:solidFill>
                <a:schemeClr val="bg1"/>
              </a:solidFill>
            </a:endParaRPr>
          </a:p>
        </p:txBody>
      </p:sp>
      <p:grpSp>
        <p:nvGrpSpPr>
          <p:cNvPr id="18" name="Group 17"/>
          <p:cNvGrpSpPr/>
          <p:nvPr/>
        </p:nvGrpSpPr>
        <p:grpSpPr>
          <a:xfrm>
            <a:off x="762000" y="3702050"/>
            <a:ext cx="5791200" cy="641350"/>
            <a:chOff x="762000" y="3702050"/>
            <a:chExt cx="5791200" cy="641350"/>
          </a:xfrm>
        </p:grpSpPr>
        <p:sp>
          <p:nvSpPr>
            <p:cNvPr id="37895" name="Text Box 7"/>
            <p:cNvSpPr txBox="1">
              <a:spLocks noChangeArrowheads="1"/>
            </p:cNvSpPr>
            <p:nvPr/>
          </p:nvSpPr>
          <p:spPr bwMode="auto">
            <a:xfrm>
              <a:off x="3829050" y="3702050"/>
              <a:ext cx="2724150" cy="641350"/>
            </a:xfrm>
            <a:prstGeom prst="rect">
              <a:avLst/>
            </a:prstGeom>
            <a:solidFill>
              <a:schemeClr val="accent1"/>
            </a:solidFill>
            <a:ln w="9525">
              <a:noFill/>
              <a:miter lim="800000"/>
              <a:headEnd/>
              <a:tailEnd/>
            </a:ln>
          </p:spPr>
          <p:txBody>
            <a:bodyPr wrap="none">
              <a:spAutoFit/>
            </a:bodyPr>
            <a:lstStyle/>
            <a:p>
              <a:r>
                <a:rPr lang="en-GB" sz="3600" b="1" dirty="0">
                  <a:solidFill>
                    <a:schemeClr val="bg2"/>
                  </a:solidFill>
                </a:rPr>
                <a:t>Just in time</a:t>
              </a:r>
            </a:p>
          </p:txBody>
        </p:sp>
        <p:sp>
          <p:nvSpPr>
            <p:cNvPr id="37900" name="Text Box 12"/>
            <p:cNvSpPr txBox="1">
              <a:spLocks noChangeArrowheads="1"/>
            </p:cNvSpPr>
            <p:nvPr/>
          </p:nvSpPr>
          <p:spPr bwMode="auto">
            <a:xfrm>
              <a:off x="762000" y="3810000"/>
              <a:ext cx="2932113" cy="457200"/>
            </a:xfrm>
            <a:prstGeom prst="rect">
              <a:avLst/>
            </a:prstGeom>
            <a:noFill/>
            <a:ln w="9525">
              <a:noFill/>
              <a:miter lim="800000"/>
              <a:headEnd/>
              <a:tailEnd/>
            </a:ln>
          </p:spPr>
          <p:txBody>
            <a:bodyPr wrap="none">
              <a:spAutoFit/>
            </a:bodyPr>
            <a:lstStyle/>
            <a:p>
              <a:r>
                <a:rPr lang="en-GB" sz="2400" dirty="0">
                  <a:solidFill>
                    <a:schemeClr val="bg2"/>
                  </a:solidFill>
                </a:rPr>
                <a:t>Bespoke Curriculum</a:t>
              </a:r>
              <a:endParaRPr lang="en-GB" sz="2400" dirty="0">
                <a:solidFill>
                  <a:schemeClr val="bg1"/>
                </a:solidFill>
              </a:endParaRPr>
            </a:p>
          </p:txBody>
        </p:sp>
      </p:grpSp>
      <p:grpSp>
        <p:nvGrpSpPr>
          <p:cNvPr id="19" name="Group 18"/>
          <p:cNvGrpSpPr/>
          <p:nvPr/>
        </p:nvGrpSpPr>
        <p:grpSpPr>
          <a:xfrm>
            <a:off x="1447800" y="4616450"/>
            <a:ext cx="6324600" cy="641350"/>
            <a:chOff x="1447800" y="4616450"/>
            <a:chExt cx="6324600" cy="641350"/>
          </a:xfrm>
        </p:grpSpPr>
        <p:sp>
          <p:nvSpPr>
            <p:cNvPr id="37896" name="Text Box 8"/>
            <p:cNvSpPr txBox="1">
              <a:spLocks noChangeArrowheads="1"/>
            </p:cNvSpPr>
            <p:nvPr/>
          </p:nvSpPr>
          <p:spPr bwMode="auto">
            <a:xfrm>
              <a:off x="5124450" y="4616450"/>
              <a:ext cx="2647950" cy="641350"/>
            </a:xfrm>
            <a:prstGeom prst="rect">
              <a:avLst/>
            </a:prstGeom>
            <a:solidFill>
              <a:schemeClr val="accent1"/>
            </a:solidFill>
            <a:ln w="9525">
              <a:noFill/>
              <a:miter lim="800000"/>
              <a:headEnd/>
              <a:tailEnd/>
            </a:ln>
          </p:spPr>
          <p:txBody>
            <a:bodyPr wrap="none">
              <a:spAutoFit/>
            </a:bodyPr>
            <a:lstStyle/>
            <a:p>
              <a:r>
                <a:rPr lang="en-GB" sz="3600" b="1" dirty="0">
                  <a:solidFill>
                    <a:schemeClr val="bg2"/>
                  </a:solidFill>
                </a:rPr>
                <a:t>Just for me</a:t>
              </a:r>
            </a:p>
          </p:txBody>
        </p:sp>
        <p:sp>
          <p:nvSpPr>
            <p:cNvPr id="37901" name="Text Box 13"/>
            <p:cNvSpPr txBox="1">
              <a:spLocks noChangeArrowheads="1"/>
            </p:cNvSpPr>
            <p:nvPr/>
          </p:nvSpPr>
          <p:spPr bwMode="auto">
            <a:xfrm>
              <a:off x="1447800" y="4724400"/>
              <a:ext cx="3222625" cy="457200"/>
            </a:xfrm>
            <a:prstGeom prst="rect">
              <a:avLst/>
            </a:prstGeom>
            <a:noFill/>
            <a:ln w="9525">
              <a:noFill/>
              <a:miter lim="800000"/>
              <a:headEnd/>
              <a:tailEnd/>
            </a:ln>
          </p:spPr>
          <p:txBody>
            <a:bodyPr wrap="none">
              <a:spAutoFit/>
            </a:bodyPr>
            <a:lstStyle/>
            <a:p>
              <a:r>
                <a:rPr lang="en-GB" sz="2400" dirty="0">
                  <a:solidFill>
                    <a:schemeClr val="bg1"/>
                  </a:solidFill>
                </a:rPr>
                <a:t>Personalised Learning</a:t>
              </a:r>
            </a:p>
          </p:txBody>
        </p:sp>
      </p:grpSp>
      <p:grpSp>
        <p:nvGrpSpPr>
          <p:cNvPr id="20" name="Group 19"/>
          <p:cNvGrpSpPr/>
          <p:nvPr/>
        </p:nvGrpSpPr>
        <p:grpSpPr>
          <a:xfrm>
            <a:off x="1371600" y="4724400"/>
            <a:ext cx="3536149" cy="1739960"/>
            <a:chOff x="1371600" y="4724400"/>
            <a:chExt cx="3536149" cy="1739960"/>
          </a:xfrm>
        </p:grpSpPr>
        <p:sp>
          <p:nvSpPr>
            <p:cNvPr id="37902" name="Text Box 14"/>
            <p:cNvSpPr txBox="1">
              <a:spLocks noChangeArrowheads="1"/>
            </p:cNvSpPr>
            <p:nvPr/>
          </p:nvSpPr>
          <p:spPr bwMode="auto">
            <a:xfrm>
              <a:off x="1403648" y="6064250"/>
              <a:ext cx="3504101" cy="400110"/>
            </a:xfrm>
            <a:prstGeom prst="rect">
              <a:avLst/>
            </a:prstGeom>
            <a:solidFill>
              <a:srgbClr val="FF0000"/>
            </a:solidFill>
            <a:ln w="9525">
              <a:noFill/>
              <a:miter lim="800000"/>
              <a:headEnd/>
              <a:tailEnd/>
            </a:ln>
          </p:spPr>
          <p:txBody>
            <a:bodyPr wrap="none">
              <a:spAutoFit/>
            </a:bodyPr>
            <a:lstStyle/>
            <a:p>
              <a:pPr algn="ctr"/>
              <a:r>
                <a:rPr lang="en-GB" sz="2000" b="1" dirty="0">
                  <a:solidFill>
                    <a:schemeClr val="bg1"/>
                  </a:solidFill>
                </a:rPr>
                <a:t>Personal Learning Environment</a:t>
              </a:r>
            </a:p>
          </p:txBody>
        </p:sp>
        <p:sp>
          <p:nvSpPr>
            <p:cNvPr id="37903" name="Line 15"/>
            <p:cNvSpPr>
              <a:spLocks noChangeShapeType="1"/>
            </p:cNvSpPr>
            <p:nvPr/>
          </p:nvSpPr>
          <p:spPr bwMode="auto">
            <a:xfrm>
              <a:off x="3124200" y="5257800"/>
              <a:ext cx="0" cy="762000"/>
            </a:xfrm>
            <a:prstGeom prst="line">
              <a:avLst/>
            </a:prstGeom>
            <a:noFill/>
            <a:ln w="104775">
              <a:solidFill>
                <a:srgbClr val="FFFF00"/>
              </a:solidFill>
              <a:round/>
              <a:headEnd/>
              <a:tailEnd type="triangle" w="med" len="med"/>
            </a:ln>
          </p:spPr>
          <p:txBody>
            <a:bodyPr wrap="none" anchor="ctr"/>
            <a:lstStyle/>
            <a:p>
              <a:endParaRPr lang="en-GB"/>
            </a:p>
          </p:txBody>
        </p:sp>
        <p:sp>
          <p:nvSpPr>
            <p:cNvPr id="37904" name="Rectangle 16"/>
            <p:cNvSpPr>
              <a:spLocks noChangeArrowheads="1"/>
            </p:cNvSpPr>
            <p:nvPr/>
          </p:nvSpPr>
          <p:spPr bwMode="auto">
            <a:xfrm>
              <a:off x="1371600" y="4724400"/>
              <a:ext cx="3505200" cy="533400"/>
            </a:xfrm>
            <a:prstGeom prst="rect">
              <a:avLst/>
            </a:prstGeom>
            <a:noFill/>
            <a:ln w="25400">
              <a:solidFill>
                <a:srgbClr val="FFFF00"/>
              </a:solidFill>
              <a:miter lim="800000"/>
              <a:headEnd/>
              <a:tailEnd/>
            </a:ln>
          </p:spPr>
          <p:txBody>
            <a:bodyPr wrap="none" anchor="ctr"/>
            <a:lstStyle/>
            <a:p>
              <a:endParaRPr lang="en-US"/>
            </a:p>
          </p:txBody>
        </p:sp>
      </p:grpSp>
      <p:sp>
        <p:nvSpPr>
          <p:cNvPr id="17"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rgbClr val="FFFF00"/>
                </a:solidFill>
                <a:latin typeface="Calibri" pitchFamily="34" charset="0"/>
              </a:rPr>
              <a:t>cc  Steve Wheeler, University of Plymouth, 2010</a:t>
            </a:r>
            <a:endParaRPr lang="en-US" sz="1400" dirty="0">
              <a:solidFill>
                <a:srgbClr val="FFFF00"/>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chainLinks"/>
          <p:cNvPicPr>
            <a:picLocks noChangeAspect="1" noChangeArrowheads="1"/>
          </p:cNvPicPr>
          <p:nvPr/>
        </p:nvPicPr>
        <p:blipFill>
          <a:blip r:embed="rId3" cstate="print"/>
          <a:srcRect/>
          <a:stretch>
            <a:fillRect/>
          </a:stretch>
        </p:blipFill>
        <p:spPr bwMode="auto">
          <a:xfrm>
            <a:off x="0" y="1"/>
            <a:ext cx="9144000" cy="6857999"/>
          </a:xfrm>
          <a:prstGeom prst="rect">
            <a:avLst/>
          </a:prstGeom>
          <a:noFill/>
          <a:ln w="9525">
            <a:noFill/>
            <a:miter lim="800000"/>
            <a:headEnd/>
            <a:tailEnd/>
          </a:ln>
        </p:spPr>
      </p:pic>
      <p:sp>
        <p:nvSpPr>
          <p:cNvPr id="38915" name="Content Placeholder 3"/>
          <p:cNvSpPr>
            <a:spLocks noGrp="1"/>
          </p:cNvSpPr>
          <p:nvPr>
            <p:ph sz="half" idx="2"/>
          </p:nvPr>
        </p:nvSpPr>
        <p:spPr>
          <a:xfrm>
            <a:off x="395536" y="1500188"/>
            <a:ext cx="8001000" cy="1643062"/>
          </a:xfrm>
        </p:spPr>
        <p:txBody>
          <a:bodyPr/>
          <a:lstStyle/>
          <a:p>
            <a:pPr algn="ctr">
              <a:buFontTx/>
              <a:buNone/>
            </a:pPr>
            <a:r>
              <a:rPr lang="en-GB" dirty="0" smtClean="0">
                <a:solidFill>
                  <a:schemeClr val="bg1"/>
                </a:solidFill>
              </a:rPr>
              <a:t>A</a:t>
            </a:r>
            <a:r>
              <a:rPr lang="en-GB" b="1" dirty="0" smtClean="0">
                <a:solidFill>
                  <a:schemeClr val="bg1"/>
                </a:solidFill>
              </a:rPr>
              <a:t> </a:t>
            </a:r>
            <a:r>
              <a:rPr lang="en-GB" dirty="0" smtClean="0">
                <a:solidFill>
                  <a:schemeClr val="bg1"/>
                </a:solidFill>
              </a:rPr>
              <a:t>system that helps learners take control of and manage their own learning. This includes providing support for learners to</a:t>
            </a:r>
          </a:p>
          <a:p>
            <a:pPr>
              <a:buFontTx/>
              <a:buNone/>
            </a:pPr>
            <a:endParaRPr lang="en-GB" dirty="0" smtClean="0">
              <a:solidFill>
                <a:srgbClr val="FFFF00"/>
              </a:solidFill>
            </a:endParaRPr>
          </a:p>
        </p:txBody>
      </p:sp>
      <p:sp>
        <p:nvSpPr>
          <p:cNvPr id="38916" name="Text Box 14"/>
          <p:cNvSpPr txBox="1">
            <a:spLocks noChangeArrowheads="1"/>
          </p:cNvSpPr>
          <p:nvPr/>
        </p:nvSpPr>
        <p:spPr bwMode="auto">
          <a:xfrm>
            <a:off x="2195735" y="404813"/>
            <a:ext cx="5256585" cy="523875"/>
          </a:xfrm>
          <a:prstGeom prst="rect">
            <a:avLst/>
          </a:prstGeom>
          <a:solidFill>
            <a:srgbClr val="FF0000"/>
          </a:solidFill>
          <a:ln w="9525">
            <a:noFill/>
            <a:miter lim="800000"/>
            <a:headEnd/>
            <a:tailEnd/>
          </a:ln>
        </p:spPr>
        <p:txBody>
          <a:bodyPr wrap="square">
            <a:spAutoFit/>
          </a:bodyPr>
          <a:lstStyle/>
          <a:p>
            <a:pPr algn="ctr"/>
            <a:r>
              <a:rPr lang="en-GB" sz="2800" b="1" dirty="0">
                <a:solidFill>
                  <a:schemeClr val="bg1"/>
                </a:solidFill>
              </a:rPr>
              <a:t>Personal Learning Environment</a:t>
            </a:r>
          </a:p>
        </p:txBody>
      </p:sp>
      <p:grpSp>
        <p:nvGrpSpPr>
          <p:cNvPr id="18" name="Group 17"/>
          <p:cNvGrpSpPr/>
          <p:nvPr/>
        </p:nvGrpSpPr>
        <p:grpSpPr>
          <a:xfrm>
            <a:off x="3010644" y="3212976"/>
            <a:ext cx="2857500" cy="1813049"/>
            <a:chOff x="3010644" y="3212976"/>
            <a:chExt cx="2857500" cy="1813049"/>
          </a:xfrm>
        </p:grpSpPr>
        <p:sp>
          <p:nvSpPr>
            <p:cNvPr id="38919" name="TextBox 9"/>
            <p:cNvSpPr txBox="1">
              <a:spLocks noChangeArrowheads="1"/>
            </p:cNvSpPr>
            <p:nvPr/>
          </p:nvSpPr>
          <p:spPr bwMode="auto">
            <a:xfrm>
              <a:off x="3010644" y="4071938"/>
              <a:ext cx="2857500" cy="954087"/>
            </a:xfrm>
            <a:prstGeom prst="rect">
              <a:avLst/>
            </a:prstGeom>
            <a:noFill/>
            <a:ln w="28575">
              <a:solidFill>
                <a:schemeClr val="bg1"/>
              </a:solidFill>
              <a:miter lim="800000"/>
              <a:headEnd/>
              <a:tailEnd/>
            </a:ln>
          </p:spPr>
          <p:txBody>
            <a:bodyPr>
              <a:spAutoFit/>
            </a:bodyPr>
            <a:lstStyle/>
            <a:p>
              <a:pPr algn="ctr"/>
              <a:r>
                <a:rPr lang="en-GB" sz="2800">
                  <a:solidFill>
                    <a:srgbClr val="FFFF00"/>
                  </a:solidFill>
                </a:rPr>
                <a:t>manage their learning</a:t>
              </a:r>
            </a:p>
          </p:txBody>
        </p:sp>
        <p:sp>
          <p:nvSpPr>
            <p:cNvPr id="38921" name="Line 15"/>
            <p:cNvSpPr>
              <a:spLocks noChangeShapeType="1"/>
            </p:cNvSpPr>
            <p:nvPr/>
          </p:nvSpPr>
          <p:spPr bwMode="auto">
            <a:xfrm flipH="1">
              <a:off x="4427984" y="3212976"/>
              <a:ext cx="0" cy="864096"/>
            </a:xfrm>
            <a:prstGeom prst="line">
              <a:avLst/>
            </a:prstGeom>
            <a:noFill/>
            <a:ln w="104775">
              <a:solidFill>
                <a:srgbClr val="FFFF00"/>
              </a:solidFill>
              <a:round/>
              <a:headEnd/>
              <a:tailEnd type="triangle" w="med" len="med"/>
            </a:ln>
          </p:spPr>
          <p:txBody>
            <a:bodyPr wrap="none" anchor="ctr"/>
            <a:lstStyle/>
            <a:p>
              <a:endParaRPr lang="en-GB"/>
            </a:p>
          </p:txBody>
        </p:sp>
      </p:grpSp>
      <p:grpSp>
        <p:nvGrpSpPr>
          <p:cNvPr id="17" name="Group 16"/>
          <p:cNvGrpSpPr/>
          <p:nvPr/>
        </p:nvGrpSpPr>
        <p:grpSpPr>
          <a:xfrm>
            <a:off x="395536" y="3212976"/>
            <a:ext cx="2500313" cy="1800528"/>
            <a:chOff x="395536" y="3212976"/>
            <a:chExt cx="2500313" cy="1800528"/>
          </a:xfrm>
        </p:grpSpPr>
        <p:sp>
          <p:nvSpPr>
            <p:cNvPr id="38918" name="TextBox 8"/>
            <p:cNvSpPr txBox="1">
              <a:spLocks noChangeArrowheads="1"/>
            </p:cNvSpPr>
            <p:nvPr/>
          </p:nvSpPr>
          <p:spPr bwMode="auto">
            <a:xfrm>
              <a:off x="395536" y="4059417"/>
              <a:ext cx="2500313" cy="954087"/>
            </a:xfrm>
            <a:prstGeom prst="rect">
              <a:avLst/>
            </a:prstGeom>
            <a:noFill/>
            <a:ln w="28575">
              <a:solidFill>
                <a:schemeClr val="bg1"/>
              </a:solidFill>
              <a:miter lim="800000"/>
              <a:headEnd/>
              <a:tailEnd/>
            </a:ln>
          </p:spPr>
          <p:txBody>
            <a:bodyPr>
              <a:spAutoFit/>
            </a:bodyPr>
            <a:lstStyle/>
            <a:p>
              <a:pPr algn="ctr"/>
              <a:r>
                <a:rPr lang="en-GB" sz="2800" dirty="0">
                  <a:solidFill>
                    <a:srgbClr val="FFFF00"/>
                  </a:solidFill>
                </a:rPr>
                <a:t>set their own learning goals </a:t>
              </a:r>
            </a:p>
          </p:txBody>
        </p:sp>
        <p:sp>
          <p:nvSpPr>
            <p:cNvPr id="13" name="Line 15"/>
            <p:cNvSpPr>
              <a:spLocks noChangeShapeType="1"/>
            </p:cNvSpPr>
            <p:nvPr/>
          </p:nvSpPr>
          <p:spPr bwMode="auto">
            <a:xfrm flipH="1">
              <a:off x="1763688" y="3212976"/>
              <a:ext cx="0" cy="864096"/>
            </a:xfrm>
            <a:prstGeom prst="line">
              <a:avLst/>
            </a:prstGeom>
            <a:noFill/>
            <a:ln w="104775">
              <a:solidFill>
                <a:srgbClr val="FFFF00"/>
              </a:solidFill>
              <a:round/>
              <a:headEnd/>
              <a:tailEnd type="triangle" w="med" len="med"/>
            </a:ln>
          </p:spPr>
          <p:txBody>
            <a:bodyPr wrap="none" anchor="ctr"/>
            <a:lstStyle/>
            <a:p>
              <a:endParaRPr lang="en-GB"/>
            </a:p>
          </p:txBody>
        </p:sp>
      </p:grpSp>
      <p:grpSp>
        <p:nvGrpSpPr>
          <p:cNvPr id="22" name="Group 21"/>
          <p:cNvGrpSpPr/>
          <p:nvPr/>
        </p:nvGrpSpPr>
        <p:grpSpPr>
          <a:xfrm>
            <a:off x="6012160" y="3212976"/>
            <a:ext cx="2643188" cy="1813407"/>
            <a:chOff x="6012160" y="3212976"/>
            <a:chExt cx="2643188" cy="1813407"/>
          </a:xfrm>
        </p:grpSpPr>
        <p:sp>
          <p:nvSpPr>
            <p:cNvPr id="38920" name="TextBox 10"/>
            <p:cNvSpPr txBox="1">
              <a:spLocks noChangeArrowheads="1"/>
            </p:cNvSpPr>
            <p:nvPr/>
          </p:nvSpPr>
          <p:spPr bwMode="auto">
            <a:xfrm>
              <a:off x="6012160" y="4072296"/>
              <a:ext cx="2643188" cy="954087"/>
            </a:xfrm>
            <a:prstGeom prst="rect">
              <a:avLst/>
            </a:prstGeom>
            <a:noFill/>
            <a:ln w="28575">
              <a:solidFill>
                <a:schemeClr val="bg1"/>
              </a:solidFill>
              <a:miter lim="800000"/>
              <a:headEnd/>
              <a:tailEnd/>
            </a:ln>
          </p:spPr>
          <p:txBody>
            <a:bodyPr>
              <a:spAutoFit/>
            </a:bodyPr>
            <a:lstStyle/>
            <a:p>
              <a:pPr algn="ctr"/>
              <a:r>
                <a:rPr lang="en-GB" sz="2800">
                  <a:solidFill>
                    <a:srgbClr val="FFFF00"/>
                  </a:solidFill>
                </a:rPr>
                <a:t>communicate with others</a:t>
              </a:r>
            </a:p>
          </p:txBody>
        </p:sp>
        <p:sp>
          <p:nvSpPr>
            <p:cNvPr id="14" name="Line 15"/>
            <p:cNvSpPr>
              <a:spLocks noChangeShapeType="1"/>
            </p:cNvSpPr>
            <p:nvPr/>
          </p:nvSpPr>
          <p:spPr bwMode="auto">
            <a:xfrm flipH="1">
              <a:off x="7380312" y="3212976"/>
              <a:ext cx="0" cy="864096"/>
            </a:xfrm>
            <a:prstGeom prst="line">
              <a:avLst/>
            </a:prstGeom>
            <a:noFill/>
            <a:ln w="104775">
              <a:solidFill>
                <a:srgbClr val="FFFF00"/>
              </a:solidFill>
              <a:round/>
              <a:headEnd/>
              <a:tailEnd type="triangle" w="med" len="med"/>
            </a:ln>
          </p:spPr>
          <p:txBody>
            <a:bodyPr wrap="none" anchor="ctr"/>
            <a:lstStyle/>
            <a:p>
              <a:endParaRPr lang="en-GB"/>
            </a:p>
          </p:txBody>
        </p:sp>
      </p:grpSp>
      <p:sp>
        <p:nvSpPr>
          <p:cNvPr id="15"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bg1">
                    <a:lumMod val="95000"/>
                  </a:schemeClr>
                </a:solidFill>
                <a:latin typeface="Calibri" pitchFamily="34" charset="0"/>
              </a:rPr>
              <a:t>cc  Steve Wheeler, University of Plymouth, 2010</a:t>
            </a:r>
            <a:endParaRPr lang="en-US" sz="1400" dirty="0">
              <a:solidFill>
                <a:schemeClr val="bg1">
                  <a:lumMod val="95000"/>
                </a:schemeClr>
              </a:solidFill>
              <a:latin typeface="Calibri" pitchFamily="34" charset="0"/>
            </a:endParaRPr>
          </a:p>
        </p:txBody>
      </p:sp>
      <p:grpSp>
        <p:nvGrpSpPr>
          <p:cNvPr id="24" name="Group 23"/>
          <p:cNvGrpSpPr/>
          <p:nvPr/>
        </p:nvGrpSpPr>
        <p:grpSpPr>
          <a:xfrm>
            <a:off x="1331640" y="5013176"/>
            <a:ext cx="6696744" cy="1440160"/>
            <a:chOff x="1331640" y="5013176"/>
            <a:chExt cx="6696744" cy="1440160"/>
          </a:xfrm>
        </p:grpSpPr>
        <p:sp>
          <p:nvSpPr>
            <p:cNvPr id="16" name="Rectangle 15"/>
            <p:cNvSpPr/>
            <p:nvPr/>
          </p:nvSpPr>
          <p:spPr>
            <a:xfrm>
              <a:off x="1331640" y="5805264"/>
              <a:ext cx="6696744" cy="648072"/>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t>User Generated Content</a:t>
              </a:r>
              <a:endParaRPr lang="en-GB" sz="2800" b="1" dirty="0"/>
            </a:p>
          </p:txBody>
        </p:sp>
        <p:sp>
          <p:nvSpPr>
            <p:cNvPr id="19" name="Line 15"/>
            <p:cNvSpPr>
              <a:spLocks noChangeShapeType="1"/>
            </p:cNvSpPr>
            <p:nvPr/>
          </p:nvSpPr>
          <p:spPr bwMode="auto">
            <a:xfrm flipH="1">
              <a:off x="1763688" y="5013176"/>
              <a:ext cx="0" cy="792088"/>
            </a:xfrm>
            <a:prstGeom prst="line">
              <a:avLst/>
            </a:prstGeom>
            <a:noFill/>
            <a:ln w="104775">
              <a:solidFill>
                <a:schemeClr val="tx2">
                  <a:lumMod val="20000"/>
                  <a:lumOff val="80000"/>
                </a:schemeClr>
              </a:solidFill>
              <a:round/>
              <a:headEnd/>
              <a:tailEnd type="triangle" w="med" len="med"/>
            </a:ln>
          </p:spPr>
          <p:txBody>
            <a:bodyPr wrap="none" anchor="ctr"/>
            <a:lstStyle/>
            <a:p>
              <a:endParaRPr lang="en-GB"/>
            </a:p>
          </p:txBody>
        </p:sp>
        <p:sp>
          <p:nvSpPr>
            <p:cNvPr id="20" name="Line 15"/>
            <p:cNvSpPr>
              <a:spLocks noChangeShapeType="1"/>
            </p:cNvSpPr>
            <p:nvPr/>
          </p:nvSpPr>
          <p:spPr bwMode="auto">
            <a:xfrm flipH="1">
              <a:off x="4427984" y="5013176"/>
              <a:ext cx="0" cy="792088"/>
            </a:xfrm>
            <a:prstGeom prst="line">
              <a:avLst/>
            </a:prstGeom>
            <a:noFill/>
            <a:ln w="104775">
              <a:solidFill>
                <a:schemeClr val="tx2">
                  <a:lumMod val="20000"/>
                  <a:lumOff val="80000"/>
                </a:schemeClr>
              </a:solidFill>
              <a:round/>
              <a:headEnd/>
              <a:tailEnd type="triangle" w="med" len="med"/>
            </a:ln>
          </p:spPr>
          <p:txBody>
            <a:bodyPr wrap="none" anchor="ctr"/>
            <a:lstStyle/>
            <a:p>
              <a:endParaRPr lang="en-GB"/>
            </a:p>
          </p:txBody>
        </p:sp>
        <p:sp>
          <p:nvSpPr>
            <p:cNvPr id="21" name="Line 15"/>
            <p:cNvSpPr>
              <a:spLocks noChangeShapeType="1"/>
            </p:cNvSpPr>
            <p:nvPr/>
          </p:nvSpPr>
          <p:spPr bwMode="auto">
            <a:xfrm flipH="1">
              <a:off x="7380312" y="5013176"/>
              <a:ext cx="0" cy="792088"/>
            </a:xfrm>
            <a:prstGeom prst="line">
              <a:avLst/>
            </a:prstGeom>
            <a:noFill/>
            <a:ln w="104775">
              <a:solidFill>
                <a:schemeClr val="tx2">
                  <a:lumMod val="20000"/>
                  <a:lumOff val="80000"/>
                </a:schemeClr>
              </a:solidFill>
              <a:round/>
              <a:headEnd/>
              <a:tailEnd type="triangle" w="med" len="med"/>
            </a:ln>
          </p:spPr>
          <p:txBody>
            <a:bodyPr wrap="none" anchor="ctr"/>
            <a:lstStyle/>
            <a:p>
              <a:endParaRPr lang="en-GB"/>
            </a:p>
          </p:txBody>
        </p:sp>
      </p:grpSp>
      <p:sp>
        <p:nvSpPr>
          <p:cNvPr id="23" name="Rectangle 22"/>
          <p:cNvSpPr/>
          <p:nvPr/>
        </p:nvSpPr>
        <p:spPr>
          <a:xfrm>
            <a:off x="454665" y="1425655"/>
            <a:ext cx="8208912" cy="1800200"/>
          </a:xfrm>
          <a:prstGeom prst="rect">
            <a:avLst/>
          </a:prstGeom>
          <a:solidFill>
            <a:schemeClr val="tx2">
              <a:alpha val="26000"/>
            </a:schemeClr>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57200" y="-142875"/>
            <a:ext cx="8229600" cy="1143000"/>
          </a:xfrm>
        </p:spPr>
        <p:txBody>
          <a:bodyPr/>
          <a:lstStyle/>
          <a:p>
            <a:pPr eaLnBrk="1" hangingPunct="1"/>
            <a:r>
              <a:rPr lang="en-GB" b="1" dirty="0" smtClean="0">
                <a:solidFill>
                  <a:srgbClr val="C00000"/>
                </a:solidFill>
              </a:rPr>
              <a:t>Personalised Learning?</a:t>
            </a:r>
          </a:p>
        </p:txBody>
      </p:sp>
      <p:grpSp>
        <p:nvGrpSpPr>
          <p:cNvPr id="2" name="Group 5"/>
          <p:cNvGrpSpPr/>
          <p:nvPr/>
        </p:nvGrpSpPr>
        <p:grpSpPr>
          <a:xfrm>
            <a:off x="0" y="928688"/>
            <a:ext cx="9167813" cy="5880100"/>
            <a:chOff x="0" y="928688"/>
            <a:chExt cx="9167813" cy="5880100"/>
          </a:xfrm>
        </p:grpSpPr>
        <p:pic>
          <p:nvPicPr>
            <p:cNvPr id="15363" name="Picture 3" descr="old-classroom.jpg"/>
            <p:cNvPicPr>
              <a:picLocks noChangeAspect="1"/>
            </p:cNvPicPr>
            <p:nvPr/>
          </p:nvPicPr>
          <p:blipFill>
            <a:blip r:embed="rId3" cstate="print"/>
            <a:srcRect/>
            <a:stretch>
              <a:fillRect/>
            </a:stretch>
          </p:blipFill>
          <p:spPr bwMode="auto">
            <a:xfrm>
              <a:off x="0" y="928688"/>
              <a:ext cx="9167813" cy="5572125"/>
            </a:xfrm>
            <a:prstGeom prst="rect">
              <a:avLst/>
            </a:prstGeom>
            <a:noFill/>
            <a:ln w="9525">
              <a:noFill/>
              <a:miter lim="800000"/>
              <a:headEnd/>
              <a:tailEnd/>
            </a:ln>
          </p:spPr>
        </p:pic>
        <p:sp>
          <p:nvSpPr>
            <p:cNvPr id="15364"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chemeClr val="bg2"/>
                  </a:solidFill>
                  <a:latin typeface="Calibri" pitchFamily="34" charset="0"/>
                </a:rPr>
                <a:t>cc  Steve Wheeler, University of Plymouth, </a:t>
              </a:r>
              <a:r>
                <a:rPr lang="en-GB" sz="1400" dirty="0" smtClean="0">
                  <a:solidFill>
                    <a:schemeClr val="bg2"/>
                  </a:solidFill>
                  <a:latin typeface="Calibri" pitchFamily="34" charset="0"/>
                </a:rPr>
                <a:t>2010</a:t>
              </a:r>
              <a:endParaRPr lang="en-US" sz="1400" dirty="0">
                <a:solidFill>
                  <a:schemeClr val="bg2"/>
                </a:solidFill>
                <a:latin typeface="Calibri" pitchFamily="34" charset="0"/>
              </a:endParaRPr>
            </a:p>
          </p:txBody>
        </p:sp>
        <p:sp>
          <p:nvSpPr>
            <p:cNvPr id="15365" name="Rectangle 4"/>
            <p:cNvSpPr>
              <a:spLocks noChangeArrowheads="1"/>
            </p:cNvSpPr>
            <p:nvPr/>
          </p:nvSpPr>
          <p:spPr bwMode="auto">
            <a:xfrm>
              <a:off x="3214688" y="6500813"/>
              <a:ext cx="2901950" cy="307975"/>
            </a:xfrm>
            <a:prstGeom prst="rect">
              <a:avLst/>
            </a:prstGeom>
            <a:noFill/>
            <a:ln w="9525">
              <a:noFill/>
              <a:miter lim="800000"/>
              <a:headEnd/>
              <a:tailEnd/>
            </a:ln>
          </p:spPr>
          <p:txBody>
            <a:bodyPr wrap="none">
              <a:spAutoFit/>
            </a:bodyPr>
            <a:lstStyle/>
            <a:p>
              <a:r>
                <a:rPr lang="en-GB" sz="1400"/>
                <a:t>http://www.delasallewaterford.com</a:t>
              </a:r>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457200" y="-142875"/>
            <a:ext cx="8229600" cy="1143000"/>
          </a:xfrm>
        </p:spPr>
        <p:txBody>
          <a:bodyPr/>
          <a:lstStyle/>
          <a:p>
            <a:pPr eaLnBrk="1" hangingPunct="1"/>
            <a:r>
              <a:rPr lang="en-GB" dirty="0" smtClean="0"/>
              <a:t>Personalised Learning?</a:t>
            </a:r>
          </a:p>
        </p:txBody>
      </p:sp>
      <p:pic>
        <p:nvPicPr>
          <p:cNvPr id="16387" name="Content Placeholder 3" descr="computerSuiteL.jpg"/>
          <p:cNvPicPr>
            <a:picLocks noGrp="1" noChangeAspect="1"/>
          </p:cNvPicPr>
          <p:nvPr>
            <p:ph idx="1"/>
          </p:nvPr>
        </p:nvPicPr>
        <p:blipFill>
          <a:blip r:embed="rId3" cstate="print"/>
          <a:srcRect/>
          <a:stretch>
            <a:fillRect/>
          </a:stretch>
        </p:blipFill>
        <p:spPr>
          <a:xfrm>
            <a:off x="0" y="838200"/>
            <a:ext cx="9144000" cy="6019800"/>
          </a:xfrm>
        </p:spPr>
      </p:pic>
      <p:sp>
        <p:nvSpPr>
          <p:cNvPr id="16388"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chemeClr val="bg1"/>
                </a:solidFill>
                <a:latin typeface="Calibri" pitchFamily="34" charset="0"/>
              </a:rPr>
              <a:t>cc  Steve Wheeler, University of Plymouth, </a:t>
            </a:r>
            <a:r>
              <a:rPr lang="en-GB" sz="1400" dirty="0" smtClean="0">
                <a:solidFill>
                  <a:schemeClr val="bg1"/>
                </a:solidFill>
                <a:latin typeface="Calibri" pitchFamily="34" charset="0"/>
              </a:rPr>
              <a:t>2010</a:t>
            </a:r>
            <a:endParaRPr lang="en-US" sz="1400" dirty="0">
              <a:solidFill>
                <a:schemeClr val="bg1"/>
              </a:solidFill>
              <a:latin typeface="Calibri" pitchFamily="34" charset="0"/>
            </a:endParaRPr>
          </a:p>
        </p:txBody>
      </p:sp>
      <p:sp>
        <p:nvSpPr>
          <p:cNvPr id="16389" name="Rectangle 4"/>
          <p:cNvSpPr>
            <a:spLocks noChangeArrowheads="1"/>
          </p:cNvSpPr>
          <p:nvPr/>
        </p:nvSpPr>
        <p:spPr bwMode="auto">
          <a:xfrm>
            <a:off x="6592888" y="6478588"/>
            <a:ext cx="2193925" cy="307975"/>
          </a:xfrm>
          <a:prstGeom prst="rect">
            <a:avLst/>
          </a:prstGeom>
          <a:noFill/>
          <a:ln w="9525">
            <a:noFill/>
            <a:miter lim="800000"/>
            <a:headEnd/>
            <a:tailEnd/>
          </a:ln>
        </p:spPr>
        <p:txBody>
          <a:bodyPr wrap="none">
            <a:spAutoFit/>
          </a:bodyPr>
          <a:lstStyle/>
          <a:p>
            <a:r>
              <a:rPr lang="en-GB" sz="1400">
                <a:solidFill>
                  <a:srgbClr val="FFFF00"/>
                </a:solidFill>
              </a:rPr>
              <a:t>http://www.hseb.utah.edu</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aptops1.jpg"/>
          <p:cNvPicPr>
            <a:picLocks noChangeAspect="1"/>
          </p:cNvPicPr>
          <p:nvPr/>
        </p:nvPicPr>
        <p:blipFill>
          <a:blip r:embed="rId3" cstate="print"/>
          <a:stretch>
            <a:fillRect/>
          </a:stretch>
        </p:blipFill>
        <p:spPr>
          <a:xfrm>
            <a:off x="-252536" y="0"/>
            <a:ext cx="9400107" cy="5949280"/>
          </a:xfrm>
          <a:prstGeom prst="rect">
            <a:avLst/>
          </a:prstGeom>
        </p:spPr>
      </p:pic>
      <p:sp>
        <p:nvSpPr>
          <p:cNvPr id="2" name="Rectangle 1"/>
          <p:cNvSpPr/>
          <p:nvPr/>
        </p:nvSpPr>
        <p:spPr>
          <a:xfrm>
            <a:off x="107504" y="5661248"/>
            <a:ext cx="2376264" cy="288032"/>
          </a:xfrm>
          <a:prstGeom prst="rect">
            <a:avLst/>
          </a:prstGeom>
        </p:spPr>
        <p:txBody>
          <a:bodyPr wrap="square">
            <a:spAutoFit/>
          </a:bodyPr>
          <a:lstStyle/>
          <a:p>
            <a:r>
              <a:rPr lang="en-GB" sz="1200" dirty="0" smtClean="0">
                <a:solidFill>
                  <a:schemeClr val="bg1"/>
                </a:solidFill>
              </a:rPr>
              <a:t>http://www.flickr.com/photos/luc/</a:t>
            </a:r>
            <a:endParaRPr lang="en-GB" sz="1200" dirty="0">
              <a:solidFill>
                <a:schemeClr val="bg1"/>
              </a:solidFill>
            </a:endParaRPr>
          </a:p>
        </p:txBody>
      </p:sp>
      <p:sp>
        <p:nvSpPr>
          <p:cNvPr id="4" name="TextBox 3"/>
          <p:cNvSpPr txBox="1"/>
          <p:nvPr/>
        </p:nvSpPr>
        <p:spPr>
          <a:xfrm>
            <a:off x="785786" y="5949280"/>
            <a:ext cx="7840673" cy="769441"/>
          </a:xfrm>
          <a:prstGeom prst="rect">
            <a:avLst/>
          </a:prstGeom>
          <a:noFill/>
        </p:spPr>
        <p:txBody>
          <a:bodyPr wrap="none" rtlCol="0">
            <a:spAutoFit/>
          </a:bodyPr>
          <a:lstStyle/>
          <a:p>
            <a:r>
              <a:rPr lang="en-GB" sz="4400" b="1" dirty="0" smtClean="0"/>
              <a:t>Personalised Learning in groups?</a:t>
            </a:r>
            <a:endParaRPr lang="en-GB" sz="4400" b="1" dirty="0"/>
          </a:p>
        </p:txBody>
      </p:sp>
      <p:sp>
        <p:nvSpPr>
          <p:cNvPr id="5"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chemeClr val="bg1"/>
                </a:solidFill>
                <a:latin typeface="Calibri" pitchFamily="34" charset="0"/>
              </a:rPr>
              <a:t>cc  Steve Wheeler, University of Plymouth, </a:t>
            </a:r>
            <a:r>
              <a:rPr lang="en-GB" sz="1400" dirty="0" smtClean="0">
                <a:solidFill>
                  <a:schemeClr val="bg1"/>
                </a:solidFill>
                <a:latin typeface="Calibri" pitchFamily="34" charset="0"/>
              </a:rPr>
              <a:t>2010</a:t>
            </a:r>
            <a:endParaRPr lang="en-US" sz="1400" dirty="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Content Placeholder 3" descr="PLE anatomy.jpg"/>
          <p:cNvPicPr>
            <a:picLocks noGrp="1" noChangeAspect="1"/>
          </p:cNvPicPr>
          <p:nvPr>
            <p:ph idx="1"/>
          </p:nvPr>
        </p:nvPicPr>
        <p:blipFill>
          <a:blip r:embed="rId3" cstate="print"/>
          <a:srcRect/>
          <a:stretch>
            <a:fillRect/>
          </a:stretch>
        </p:blipFill>
        <p:spPr>
          <a:xfrm>
            <a:off x="344488" y="565150"/>
            <a:ext cx="8043862" cy="6032500"/>
          </a:xfrm>
        </p:spPr>
      </p:pic>
      <p:sp>
        <p:nvSpPr>
          <p:cNvPr id="22531" name="TextBox 5"/>
          <p:cNvSpPr txBox="1">
            <a:spLocks noChangeArrowheads="1"/>
          </p:cNvSpPr>
          <p:nvPr/>
        </p:nvSpPr>
        <p:spPr bwMode="auto">
          <a:xfrm>
            <a:off x="468313" y="44450"/>
            <a:ext cx="6378575" cy="584200"/>
          </a:xfrm>
          <a:prstGeom prst="rect">
            <a:avLst/>
          </a:prstGeom>
          <a:noFill/>
          <a:ln w="9525">
            <a:noFill/>
            <a:miter lim="800000"/>
            <a:headEnd/>
            <a:tailEnd/>
          </a:ln>
        </p:spPr>
        <p:txBody>
          <a:bodyPr wrap="none">
            <a:spAutoFit/>
          </a:bodyPr>
          <a:lstStyle/>
          <a:p>
            <a:r>
              <a:rPr lang="en-GB" sz="3200" b="1"/>
              <a:t>Personal Learning Environment</a:t>
            </a:r>
          </a:p>
        </p:txBody>
      </p:sp>
      <p:sp>
        <p:nvSpPr>
          <p:cNvPr id="7"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
        <p:nvSpPr>
          <p:cNvPr id="22533" name="Rectangle 8"/>
          <p:cNvSpPr>
            <a:spLocks noChangeArrowheads="1"/>
          </p:cNvSpPr>
          <p:nvPr/>
        </p:nvSpPr>
        <p:spPr bwMode="auto">
          <a:xfrm>
            <a:off x="1655763" y="6464300"/>
            <a:ext cx="5724525" cy="277813"/>
          </a:xfrm>
          <a:prstGeom prst="rect">
            <a:avLst/>
          </a:prstGeom>
          <a:noFill/>
          <a:ln w="9525">
            <a:noFill/>
            <a:miter lim="800000"/>
            <a:headEnd/>
            <a:tailEnd/>
          </a:ln>
        </p:spPr>
        <p:txBody>
          <a:bodyPr>
            <a:spAutoFit/>
          </a:bodyPr>
          <a:lstStyle/>
          <a:p>
            <a:r>
              <a:rPr lang="en-GB" sz="1200"/>
              <a:t>Source: http://steve-wheeler.blogspot.com/2010/07/anatomy-of-ple.html</a:t>
            </a:r>
          </a:p>
        </p:txBody>
      </p:sp>
      <p:sp>
        <p:nvSpPr>
          <p:cNvPr id="22534" name="TextBox 23"/>
          <p:cNvSpPr txBox="1">
            <a:spLocks noChangeArrowheads="1"/>
          </p:cNvSpPr>
          <p:nvPr/>
        </p:nvSpPr>
        <p:spPr bwMode="auto">
          <a:xfrm>
            <a:off x="1835696" y="549275"/>
            <a:ext cx="2955925" cy="307975"/>
          </a:xfrm>
          <a:prstGeom prst="rect">
            <a:avLst/>
          </a:prstGeom>
          <a:noFill/>
          <a:ln w="9525">
            <a:noFill/>
            <a:miter lim="800000"/>
            <a:headEnd/>
            <a:tailEnd/>
          </a:ln>
        </p:spPr>
        <p:txBody>
          <a:bodyPr wrap="none">
            <a:spAutoFit/>
          </a:bodyPr>
          <a:lstStyle/>
          <a:p>
            <a:r>
              <a:rPr lang="en-GB" sz="1400" dirty="0">
                <a:latin typeface="Calibri" pitchFamily="34" charset="0"/>
              </a:rPr>
              <a:t>Steve Wheeler &amp; Manish </a:t>
            </a:r>
            <a:r>
              <a:rPr lang="en-GB" sz="1400" dirty="0" err="1">
                <a:latin typeface="Calibri" pitchFamily="34" charset="0"/>
              </a:rPr>
              <a:t>Malik</a:t>
            </a:r>
            <a:r>
              <a:rPr lang="en-GB" sz="1400" dirty="0">
                <a:latin typeface="Calibri" pitchFamily="34" charset="0"/>
              </a:rPr>
              <a:t> (2010)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0" y="188640"/>
            <a:ext cx="9144000" cy="79208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467544" y="-27384"/>
            <a:ext cx="8229600" cy="1143000"/>
          </a:xfrm>
        </p:spPr>
        <p:txBody>
          <a:bodyPr/>
          <a:lstStyle/>
          <a:p>
            <a:r>
              <a:rPr lang="en-GB" b="1" dirty="0" smtClean="0"/>
              <a:t>Some connections</a:t>
            </a:r>
            <a:endParaRPr lang="en-GB" b="1" dirty="0"/>
          </a:p>
        </p:txBody>
      </p:sp>
      <p:grpSp>
        <p:nvGrpSpPr>
          <p:cNvPr id="3" name="Group 8"/>
          <p:cNvGrpSpPr/>
          <p:nvPr/>
        </p:nvGrpSpPr>
        <p:grpSpPr>
          <a:xfrm>
            <a:off x="251520" y="1927865"/>
            <a:ext cx="5826224" cy="4669487"/>
            <a:chOff x="323528" y="1628800"/>
            <a:chExt cx="5826224" cy="4669487"/>
          </a:xfrm>
        </p:grpSpPr>
        <p:sp>
          <p:nvSpPr>
            <p:cNvPr id="7" name="Rectangle 6"/>
            <p:cNvSpPr/>
            <p:nvPr/>
          </p:nvSpPr>
          <p:spPr>
            <a:xfrm>
              <a:off x="2170893" y="6021288"/>
              <a:ext cx="2329099" cy="276999"/>
            </a:xfrm>
            <a:prstGeom prst="rect">
              <a:avLst/>
            </a:prstGeom>
          </p:spPr>
          <p:txBody>
            <a:bodyPr wrap="none">
              <a:spAutoFit/>
            </a:bodyPr>
            <a:lstStyle/>
            <a:p>
              <a:r>
                <a:rPr lang="en-GB" sz="1200" dirty="0" smtClean="0"/>
                <a:t>http://www.mayflowersteps.co.uk</a:t>
              </a:r>
              <a:endParaRPr lang="en-GB" sz="1200" dirty="0"/>
            </a:p>
          </p:txBody>
        </p:sp>
        <p:pic>
          <p:nvPicPr>
            <p:cNvPr id="8" name="Picture 7" descr="tory-pioneer-ship-plaque.jpg"/>
            <p:cNvPicPr>
              <a:picLocks noChangeAspect="1"/>
            </p:cNvPicPr>
            <p:nvPr/>
          </p:nvPicPr>
          <p:blipFill>
            <a:blip r:embed="rId3" cstate="print"/>
            <a:stretch>
              <a:fillRect/>
            </a:stretch>
          </p:blipFill>
          <p:spPr>
            <a:xfrm>
              <a:off x="323528" y="1628800"/>
              <a:ext cx="5826224" cy="4369668"/>
            </a:xfrm>
            <a:prstGeom prst="rect">
              <a:avLst/>
            </a:prstGeom>
          </p:spPr>
        </p:pic>
      </p:grpSp>
      <p:grpSp>
        <p:nvGrpSpPr>
          <p:cNvPr id="6" name="Group 5"/>
          <p:cNvGrpSpPr/>
          <p:nvPr/>
        </p:nvGrpSpPr>
        <p:grpSpPr>
          <a:xfrm>
            <a:off x="4716016" y="1052736"/>
            <a:ext cx="4320480" cy="4237439"/>
            <a:chOff x="467544" y="1412776"/>
            <a:chExt cx="4147855" cy="4021415"/>
          </a:xfrm>
        </p:grpSpPr>
        <p:sp>
          <p:nvSpPr>
            <p:cNvPr id="4" name="Rectangle 3"/>
            <p:cNvSpPr/>
            <p:nvPr/>
          </p:nvSpPr>
          <p:spPr>
            <a:xfrm>
              <a:off x="1969359" y="5157192"/>
              <a:ext cx="2646040" cy="276999"/>
            </a:xfrm>
            <a:prstGeom prst="rect">
              <a:avLst/>
            </a:prstGeom>
          </p:spPr>
          <p:txBody>
            <a:bodyPr wrap="square">
              <a:spAutoFit/>
            </a:bodyPr>
            <a:lstStyle/>
            <a:p>
              <a:r>
                <a:rPr lang="en-GB" sz="1200" dirty="0" smtClean="0"/>
                <a:t>http://news.sportsinteraction.com/</a:t>
              </a:r>
              <a:endParaRPr lang="en-GB" sz="1200" dirty="0"/>
            </a:p>
          </p:txBody>
        </p:sp>
        <p:pic>
          <p:nvPicPr>
            <p:cNvPr id="5" name="Picture 4" descr="Rory-Fallon.jpg"/>
            <p:cNvPicPr>
              <a:picLocks noChangeAspect="1"/>
            </p:cNvPicPr>
            <p:nvPr/>
          </p:nvPicPr>
          <p:blipFill>
            <a:blip r:embed="rId4" cstate="print"/>
            <a:stretch>
              <a:fillRect/>
            </a:stretch>
          </p:blipFill>
          <p:spPr>
            <a:xfrm>
              <a:off x="467544" y="1412776"/>
              <a:ext cx="3871331" cy="3744416"/>
            </a:xfrm>
            <a:prstGeom prst="rect">
              <a:avLst/>
            </a:prstGeom>
          </p:spPr>
        </p:pic>
      </p:grpSp>
      <p:sp>
        <p:nvSpPr>
          <p:cNvPr id="10" name="Text Box 6"/>
          <p:cNvSpPr txBox="1">
            <a:spLocks noChangeArrowheads="1"/>
          </p:cNvSpPr>
          <p:nvPr/>
        </p:nvSpPr>
        <p:spPr bwMode="auto">
          <a:xfrm rot="16200000">
            <a:off x="6950075" y="3427413"/>
            <a:ext cx="3959225" cy="304800"/>
          </a:xfrm>
          <a:prstGeom prst="rect">
            <a:avLst/>
          </a:prstGeom>
          <a:noFill/>
          <a:ln w="9525">
            <a:noFill/>
            <a:miter lim="800000"/>
            <a:headEnd/>
            <a:tailEnd/>
          </a:ln>
        </p:spPr>
        <p:txBody>
          <a:bodyPr>
            <a:spAutoFit/>
          </a:bodyPr>
          <a:lstStyle/>
          <a:p>
            <a:r>
              <a:rPr lang="en-GB" sz="1400" dirty="0">
                <a:latin typeface="Calibri" pitchFamily="34" charset="0"/>
              </a:rPr>
              <a:t>cc  Steve Wheeler, University of Plymouth, 2010</a:t>
            </a:r>
            <a:endParaRPr lang="en-US" sz="1400" dirty="0">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http://t3chh3lp.com/storage/post-images/ET%20computer%20kid%20happy%20surprised2.jpg"/>
          <p:cNvPicPr>
            <a:picLocks noChangeAspect="1" noChangeArrowheads="1"/>
          </p:cNvPicPr>
          <p:nvPr/>
        </p:nvPicPr>
        <p:blipFill>
          <a:blip r:embed="rId3"/>
          <a:srcRect/>
          <a:stretch>
            <a:fillRect/>
          </a:stretch>
        </p:blipFill>
        <p:spPr bwMode="auto">
          <a:xfrm>
            <a:off x="0" y="-19050"/>
            <a:ext cx="9498013" cy="6877050"/>
          </a:xfrm>
          <a:prstGeom prst="rect">
            <a:avLst/>
          </a:prstGeom>
          <a:noFill/>
          <a:ln w="9525">
            <a:noFill/>
            <a:miter lim="800000"/>
            <a:headEnd/>
            <a:tailEnd/>
          </a:ln>
        </p:spPr>
      </p:pic>
      <p:sp>
        <p:nvSpPr>
          <p:cNvPr id="14339"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a:latin typeface="Calibri" pitchFamily="34" charset="0"/>
              </a:rPr>
              <a:t>cc  Steve Wheeler, University of Plymouth, 2009</a:t>
            </a:r>
            <a:endParaRPr lang="en-US" sz="1400">
              <a:latin typeface="Calibri" pitchFamily="34" charset="0"/>
            </a:endParaRPr>
          </a:p>
        </p:txBody>
      </p:sp>
      <p:sp>
        <p:nvSpPr>
          <p:cNvPr id="14340" name="Title 5"/>
          <p:cNvSpPr>
            <a:spLocks noGrp="1"/>
          </p:cNvSpPr>
          <p:nvPr>
            <p:ph type="title"/>
          </p:nvPr>
        </p:nvSpPr>
        <p:spPr>
          <a:xfrm>
            <a:off x="642938" y="1000125"/>
            <a:ext cx="5072062" cy="1143000"/>
          </a:xfrm>
        </p:spPr>
        <p:txBody>
          <a:bodyPr>
            <a:normAutofit fontScale="90000"/>
          </a:bodyPr>
          <a:lstStyle/>
          <a:p>
            <a:pPr algn="l" eaLnBrk="1" hangingPunct="1"/>
            <a:r>
              <a:rPr lang="en-GB" sz="7200" b="1" smtClean="0">
                <a:solidFill>
                  <a:srgbClr val="C00000"/>
                </a:solidFill>
              </a:rPr>
              <a:t>digital</a:t>
            </a:r>
            <a:r>
              <a:rPr lang="en-GB" sz="8000" b="1" smtClean="0">
                <a:solidFill>
                  <a:srgbClr val="C00000"/>
                </a:solidFill>
              </a:rPr>
              <a:t> </a:t>
            </a:r>
            <a:br>
              <a:rPr lang="en-GB" sz="8000" b="1" smtClean="0">
                <a:solidFill>
                  <a:srgbClr val="C00000"/>
                </a:solidFill>
              </a:rPr>
            </a:br>
            <a:r>
              <a:rPr lang="en-GB" sz="8000" b="1" smtClean="0">
                <a:solidFill>
                  <a:srgbClr val="C00000"/>
                </a:solidFill>
              </a:rPr>
              <a:t>natives?</a:t>
            </a:r>
          </a:p>
        </p:txBody>
      </p:sp>
      <p:sp>
        <p:nvSpPr>
          <p:cNvPr id="14341" name="Rectangle 4"/>
          <p:cNvSpPr>
            <a:spLocks noChangeArrowheads="1"/>
          </p:cNvSpPr>
          <p:nvPr/>
        </p:nvSpPr>
        <p:spPr bwMode="auto">
          <a:xfrm>
            <a:off x="285750" y="6510338"/>
            <a:ext cx="1416050" cy="276225"/>
          </a:xfrm>
          <a:prstGeom prst="rect">
            <a:avLst/>
          </a:prstGeom>
          <a:noFill/>
          <a:ln w="9525">
            <a:noFill/>
            <a:miter lim="800000"/>
            <a:headEnd/>
            <a:tailEnd/>
          </a:ln>
        </p:spPr>
        <p:txBody>
          <a:bodyPr wrap="none">
            <a:spAutoFit/>
          </a:bodyPr>
          <a:lstStyle/>
          <a:p>
            <a:r>
              <a:rPr lang="en-GB" sz="1200"/>
              <a:t>http://tatango.com</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5738" y="2143124"/>
            <a:ext cx="3152476" cy="1143000"/>
          </a:xfrm>
        </p:spPr>
        <p:txBody>
          <a:bodyPr>
            <a:noAutofit/>
          </a:bodyPr>
          <a:lstStyle/>
          <a:p>
            <a:pPr algn="l"/>
            <a:r>
              <a:rPr lang="en-GB" sz="4800" b="1" dirty="0" smtClean="0"/>
              <a:t>What does this generation of students expect?</a:t>
            </a:r>
            <a:endParaRPr lang="en-GB" sz="4800" b="1" dirty="0"/>
          </a:p>
        </p:txBody>
      </p:sp>
      <p:sp>
        <p:nvSpPr>
          <p:cNvPr id="4" name="Rectangle 3"/>
          <p:cNvSpPr/>
          <p:nvPr/>
        </p:nvSpPr>
        <p:spPr>
          <a:xfrm rot="16200000">
            <a:off x="-1270598" y="4951118"/>
            <a:ext cx="3033203" cy="276999"/>
          </a:xfrm>
          <a:prstGeom prst="rect">
            <a:avLst/>
          </a:prstGeom>
        </p:spPr>
        <p:txBody>
          <a:bodyPr wrap="none">
            <a:spAutoFit/>
          </a:bodyPr>
          <a:lstStyle/>
          <a:p>
            <a:r>
              <a:rPr lang="en-GB" sz="1200" dirty="0" smtClean="0"/>
              <a:t>http://socialenterpriseambassadors.org.uk</a:t>
            </a:r>
            <a:endParaRPr lang="en-GB" sz="1200" dirty="0"/>
          </a:p>
        </p:txBody>
      </p:sp>
      <p:pic>
        <p:nvPicPr>
          <p:cNvPr id="6" name="Picture 5" descr="Young_service_users_P3_lower_res.jpg"/>
          <p:cNvPicPr>
            <a:picLocks noChangeAspect="1"/>
          </p:cNvPicPr>
          <p:nvPr/>
        </p:nvPicPr>
        <p:blipFill>
          <a:blip r:embed="rId3" cstate="print"/>
          <a:stretch>
            <a:fillRect/>
          </a:stretch>
        </p:blipFill>
        <p:spPr>
          <a:xfrm>
            <a:off x="429752" y="214290"/>
            <a:ext cx="4286264" cy="6429396"/>
          </a:xfrm>
          <a:prstGeom prst="rect">
            <a:avLst/>
          </a:prstGeom>
          <a:ln>
            <a:solidFill>
              <a:schemeClr val="tx1"/>
            </a:solidFill>
          </a:ln>
        </p:spPr>
      </p:pic>
      <p:sp>
        <p:nvSpPr>
          <p:cNvPr id="7" name="Text Box 6"/>
          <p:cNvSpPr txBox="1">
            <a:spLocks noChangeArrowheads="1"/>
          </p:cNvSpPr>
          <p:nvPr/>
        </p:nvSpPr>
        <p:spPr bwMode="auto">
          <a:xfrm rot="16200000">
            <a:off x="6950075" y="3427413"/>
            <a:ext cx="3959225" cy="304800"/>
          </a:xfrm>
          <a:prstGeom prst="rect">
            <a:avLst/>
          </a:prstGeom>
          <a:noFill/>
          <a:ln w="9525">
            <a:noFill/>
            <a:miter lim="800000"/>
            <a:headEnd/>
            <a:tailEnd/>
          </a:ln>
        </p:spPr>
        <p:txBody>
          <a:bodyPr>
            <a:spAutoFit/>
          </a:bodyPr>
          <a:lstStyle/>
          <a:p>
            <a:r>
              <a:rPr lang="en-GB" sz="1400" dirty="0">
                <a:latin typeface="Calibri" pitchFamily="34" charset="0"/>
              </a:rPr>
              <a:t>cc  Steve Wheeler, University of Plymouth, 2010</a:t>
            </a:r>
            <a:endParaRPr lang="en-US" sz="1400" dirty="0">
              <a:latin typeface="Calibri"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p:txBody>
          <a:bodyPr/>
          <a:lstStyle/>
          <a:p>
            <a:pPr eaLnBrk="1" hangingPunct="1"/>
            <a:endParaRPr lang="en-GB" smtClean="0"/>
          </a:p>
        </p:txBody>
      </p:sp>
      <p:sp>
        <p:nvSpPr>
          <p:cNvPr id="31747" name="Content Placeholder 2"/>
          <p:cNvSpPr>
            <a:spLocks noGrp="1"/>
          </p:cNvSpPr>
          <p:nvPr>
            <p:ph idx="1"/>
          </p:nvPr>
        </p:nvSpPr>
        <p:spPr/>
        <p:txBody>
          <a:bodyPr/>
          <a:lstStyle/>
          <a:p>
            <a:pPr eaLnBrk="1" hangingPunct="1"/>
            <a:endParaRPr lang="en-GB" smtClean="0"/>
          </a:p>
        </p:txBody>
      </p:sp>
      <p:pic>
        <p:nvPicPr>
          <p:cNvPr id="31748" name="Picture 2" descr="http://www.ithalas.com/bk/images/podcast_listening.jpg"/>
          <p:cNvPicPr>
            <a:picLocks noChangeAspect="1" noChangeArrowheads="1"/>
          </p:cNvPicPr>
          <p:nvPr/>
        </p:nvPicPr>
        <p:blipFill>
          <a:blip r:embed="rId3" cstate="print"/>
          <a:srcRect/>
          <a:stretch>
            <a:fillRect/>
          </a:stretch>
        </p:blipFill>
        <p:spPr bwMode="auto">
          <a:xfrm>
            <a:off x="-357188" y="-277813"/>
            <a:ext cx="9882188" cy="7421563"/>
          </a:xfrm>
          <a:prstGeom prst="rect">
            <a:avLst/>
          </a:prstGeom>
          <a:noFill/>
          <a:ln w="9525">
            <a:noFill/>
            <a:miter lim="800000"/>
            <a:headEnd/>
            <a:tailEnd/>
          </a:ln>
        </p:spPr>
      </p:pic>
      <p:sp>
        <p:nvSpPr>
          <p:cNvPr id="5" name="TextBox 4"/>
          <p:cNvSpPr txBox="1"/>
          <p:nvPr/>
        </p:nvSpPr>
        <p:spPr>
          <a:xfrm>
            <a:off x="857250" y="571500"/>
            <a:ext cx="7143750" cy="6002338"/>
          </a:xfrm>
          <a:prstGeom prst="rect">
            <a:avLst/>
          </a:prstGeom>
          <a:noFill/>
        </p:spPr>
        <p:txBody>
          <a:bodyPr>
            <a:spAutoFit/>
          </a:bodyPr>
          <a:lstStyle/>
          <a:p>
            <a:pPr fontAlgn="auto">
              <a:spcBef>
                <a:spcPts val="0"/>
              </a:spcBef>
              <a:spcAft>
                <a:spcPts val="0"/>
              </a:spcAft>
              <a:defRPr/>
            </a:pPr>
            <a:r>
              <a:rPr lang="en-GB" sz="4800" b="1" dirty="0">
                <a:solidFill>
                  <a:schemeClr val="accent6">
                    <a:lumMod val="60000"/>
                    <a:lumOff val="40000"/>
                  </a:schemeClr>
                </a:solidFill>
                <a:latin typeface="+mn-lt"/>
                <a:cs typeface="+mn-cs"/>
              </a:rPr>
              <a:t>anytime</a:t>
            </a:r>
          </a:p>
          <a:p>
            <a:pPr fontAlgn="auto">
              <a:spcBef>
                <a:spcPts val="0"/>
              </a:spcBef>
              <a:spcAft>
                <a:spcPts val="0"/>
              </a:spcAft>
              <a:defRPr/>
            </a:pPr>
            <a:endParaRPr lang="en-GB" sz="4800" b="1" dirty="0">
              <a:solidFill>
                <a:schemeClr val="accent6">
                  <a:lumMod val="60000"/>
                  <a:lumOff val="40000"/>
                </a:schemeClr>
              </a:solidFill>
              <a:latin typeface="+mn-lt"/>
              <a:cs typeface="+mn-cs"/>
            </a:endParaRPr>
          </a:p>
          <a:p>
            <a:pPr fontAlgn="auto">
              <a:spcBef>
                <a:spcPts val="0"/>
              </a:spcBef>
              <a:spcAft>
                <a:spcPts val="0"/>
              </a:spcAft>
              <a:defRPr/>
            </a:pPr>
            <a:r>
              <a:rPr lang="en-GB" sz="4800" b="1" dirty="0">
                <a:solidFill>
                  <a:schemeClr val="accent6">
                    <a:lumMod val="60000"/>
                    <a:lumOff val="40000"/>
                  </a:schemeClr>
                </a:solidFill>
                <a:latin typeface="+mn-lt"/>
                <a:cs typeface="+mn-cs"/>
              </a:rPr>
              <a:t> </a:t>
            </a:r>
          </a:p>
          <a:p>
            <a:pPr fontAlgn="auto">
              <a:spcBef>
                <a:spcPts val="0"/>
              </a:spcBef>
              <a:spcAft>
                <a:spcPts val="0"/>
              </a:spcAft>
              <a:defRPr/>
            </a:pPr>
            <a:endParaRPr lang="en-GB" sz="4800" b="1" dirty="0">
              <a:solidFill>
                <a:schemeClr val="accent6">
                  <a:lumMod val="60000"/>
                  <a:lumOff val="40000"/>
                </a:schemeClr>
              </a:solidFill>
              <a:latin typeface="+mn-lt"/>
              <a:cs typeface="+mn-cs"/>
            </a:endParaRPr>
          </a:p>
          <a:p>
            <a:pPr fontAlgn="auto">
              <a:spcBef>
                <a:spcPts val="0"/>
              </a:spcBef>
              <a:spcAft>
                <a:spcPts val="0"/>
              </a:spcAft>
              <a:defRPr/>
            </a:pPr>
            <a:r>
              <a:rPr lang="en-GB" sz="4800" b="1" dirty="0">
                <a:solidFill>
                  <a:schemeClr val="accent6">
                    <a:lumMod val="60000"/>
                    <a:lumOff val="40000"/>
                  </a:schemeClr>
                </a:solidFill>
                <a:latin typeface="+mn-lt"/>
                <a:cs typeface="+mn-cs"/>
              </a:rPr>
              <a:t>                           </a:t>
            </a:r>
            <a:r>
              <a:rPr lang="en-GB" sz="4800" b="1" dirty="0">
                <a:solidFill>
                  <a:srgbClr val="FFFF00"/>
                </a:solidFill>
                <a:latin typeface="+mn-lt"/>
                <a:cs typeface="+mn-cs"/>
              </a:rPr>
              <a:t>personalised</a:t>
            </a:r>
          </a:p>
          <a:p>
            <a:pPr fontAlgn="auto">
              <a:spcBef>
                <a:spcPts val="0"/>
              </a:spcBef>
              <a:spcAft>
                <a:spcPts val="0"/>
              </a:spcAft>
              <a:defRPr/>
            </a:pPr>
            <a:endParaRPr lang="en-GB" sz="4800" b="1" dirty="0">
              <a:solidFill>
                <a:schemeClr val="accent6">
                  <a:lumMod val="60000"/>
                  <a:lumOff val="40000"/>
                </a:schemeClr>
              </a:solidFill>
              <a:latin typeface="+mn-lt"/>
              <a:cs typeface="+mn-cs"/>
            </a:endParaRPr>
          </a:p>
          <a:p>
            <a:pPr fontAlgn="auto">
              <a:spcBef>
                <a:spcPts val="0"/>
              </a:spcBef>
              <a:spcAft>
                <a:spcPts val="0"/>
              </a:spcAft>
              <a:defRPr/>
            </a:pPr>
            <a:endParaRPr lang="en-GB" sz="4800" b="1" dirty="0">
              <a:solidFill>
                <a:schemeClr val="accent6">
                  <a:lumMod val="60000"/>
                  <a:lumOff val="40000"/>
                </a:schemeClr>
              </a:solidFill>
              <a:latin typeface="+mn-lt"/>
              <a:cs typeface="+mn-cs"/>
            </a:endParaRPr>
          </a:p>
          <a:p>
            <a:pPr fontAlgn="auto">
              <a:spcBef>
                <a:spcPts val="0"/>
              </a:spcBef>
              <a:spcAft>
                <a:spcPts val="0"/>
              </a:spcAft>
              <a:defRPr/>
            </a:pPr>
            <a:r>
              <a:rPr lang="en-GB" sz="4800" b="1" dirty="0">
                <a:solidFill>
                  <a:schemeClr val="accent6">
                    <a:lumMod val="60000"/>
                    <a:lumOff val="40000"/>
                  </a:schemeClr>
                </a:solidFill>
                <a:latin typeface="+mn-lt"/>
                <a:cs typeface="+mn-cs"/>
              </a:rPr>
              <a:t>anyplace</a:t>
            </a:r>
          </a:p>
        </p:txBody>
      </p:sp>
      <p:sp>
        <p:nvSpPr>
          <p:cNvPr id="31750"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chemeClr val="bg1"/>
                </a:solidFill>
                <a:latin typeface="Calibri" pitchFamily="34" charset="0"/>
              </a:rPr>
              <a:t>cc  Steve Wheeler, University of Plymouth, </a:t>
            </a:r>
            <a:r>
              <a:rPr lang="en-GB" sz="1400" dirty="0" smtClean="0">
                <a:solidFill>
                  <a:schemeClr val="bg1"/>
                </a:solidFill>
                <a:latin typeface="Calibri" pitchFamily="34" charset="0"/>
              </a:rPr>
              <a:t>2010</a:t>
            </a:r>
            <a:endParaRPr lang="en-US" sz="1400" dirty="0">
              <a:solidFill>
                <a:schemeClr val="bg1"/>
              </a:solidFill>
              <a:latin typeface="Calibri" pitchFamily="34" charset="0"/>
            </a:endParaRPr>
          </a:p>
        </p:txBody>
      </p:sp>
      <p:sp>
        <p:nvSpPr>
          <p:cNvPr id="31751" name="Rectangle 6"/>
          <p:cNvSpPr>
            <a:spLocks noChangeArrowheads="1"/>
          </p:cNvSpPr>
          <p:nvPr/>
        </p:nvSpPr>
        <p:spPr bwMode="auto">
          <a:xfrm>
            <a:off x="-71438" y="6653213"/>
            <a:ext cx="1346201" cy="276225"/>
          </a:xfrm>
          <a:prstGeom prst="rect">
            <a:avLst/>
          </a:prstGeom>
          <a:noFill/>
          <a:ln w="9525">
            <a:noFill/>
            <a:miter lim="800000"/>
            <a:headEnd/>
            <a:tailEnd/>
          </a:ln>
        </p:spPr>
        <p:txBody>
          <a:bodyPr wrap="none">
            <a:spAutoFit/>
          </a:bodyPr>
          <a:lstStyle/>
          <a:p>
            <a:r>
              <a:rPr lang="en-GB" sz="1200"/>
              <a:t>http://ithalas.com</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5738" y="2143124"/>
            <a:ext cx="3152476" cy="1143000"/>
          </a:xfrm>
        </p:spPr>
        <p:txBody>
          <a:bodyPr>
            <a:noAutofit/>
          </a:bodyPr>
          <a:lstStyle/>
          <a:p>
            <a:pPr algn="l"/>
            <a:r>
              <a:rPr lang="en-GB" sz="4800" b="1" dirty="0" smtClean="0"/>
              <a:t>What does this generation of students </a:t>
            </a:r>
            <a:r>
              <a:rPr lang="en-GB" sz="4800" b="1" i="1" dirty="0" smtClean="0"/>
              <a:t>need</a:t>
            </a:r>
            <a:r>
              <a:rPr lang="en-GB" sz="4800" b="1" dirty="0" smtClean="0"/>
              <a:t>?</a:t>
            </a:r>
            <a:endParaRPr lang="en-GB" sz="4800" b="1" dirty="0"/>
          </a:p>
        </p:txBody>
      </p:sp>
      <p:sp>
        <p:nvSpPr>
          <p:cNvPr id="4" name="Rectangle 3"/>
          <p:cNvSpPr/>
          <p:nvPr/>
        </p:nvSpPr>
        <p:spPr>
          <a:xfrm rot="16200000">
            <a:off x="-1270598" y="4951118"/>
            <a:ext cx="3033203" cy="276999"/>
          </a:xfrm>
          <a:prstGeom prst="rect">
            <a:avLst/>
          </a:prstGeom>
        </p:spPr>
        <p:txBody>
          <a:bodyPr wrap="none">
            <a:spAutoFit/>
          </a:bodyPr>
          <a:lstStyle/>
          <a:p>
            <a:r>
              <a:rPr lang="en-GB" sz="1200" dirty="0" smtClean="0"/>
              <a:t>http://socialenterpriseambassadors.org.uk</a:t>
            </a:r>
            <a:endParaRPr lang="en-GB" sz="1200" dirty="0"/>
          </a:p>
        </p:txBody>
      </p:sp>
      <p:pic>
        <p:nvPicPr>
          <p:cNvPr id="6" name="Picture 5" descr="Young_service_users_P3_lower_res.jpg"/>
          <p:cNvPicPr>
            <a:picLocks noChangeAspect="1"/>
          </p:cNvPicPr>
          <p:nvPr/>
        </p:nvPicPr>
        <p:blipFill>
          <a:blip r:embed="rId3" cstate="print"/>
          <a:stretch>
            <a:fillRect/>
          </a:stretch>
        </p:blipFill>
        <p:spPr>
          <a:xfrm>
            <a:off x="429752" y="214290"/>
            <a:ext cx="4286264" cy="6429396"/>
          </a:xfrm>
          <a:prstGeom prst="rect">
            <a:avLst/>
          </a:prstGeom>
          <a:ln>
            <a:solidFill>
              <a:schemeClr val="tx1"/>
            </a:solidFill>
          </a:ln>
        </p:spPr>
      </p:pic>
      <p:sp>
        <p:nvSpPr>
          <p:cNvPr id="7" name="Text Box 6"/>
          <p:cNvSpPr txBox="1">
            <a:spLocks noChangeArrowheads="1"/>
          </p:cNvSpPr>
          <p:nvPr/>
        </p:nvSpPr>
        <p:spPr bwMode="auto">
          <a:xfrm rot="16200000">
            <a:off x="6950075" y="3427413"/>
            <a:ext cx="3959225" cy="304800"/>
          </a:xfrm>
          <a:prstGeom prst="rect">
            <a:avLst/>
          </a:prstGeom>
          <a:noFill/>
          <a:ln w="9525">
            <a:noFill/>
            <a:miter lim="800000"/>
            <a:headEnd/>
            <a:tailEnd/>
          </a:ln>
        </p:spPr>
        <p:txBody>
          <a:bodyPr>
            <a:spAutoFit/>
          </a:bodyPr>
          <a:lstStyle/>
          <a:p>
            <a:r>
              <a:rPr lang="en-GB" sz="1400" dirty="0">
                <a:latin typeface="Calibri" pitchFamily="34" charset="0"/>
              </a:rPr>
              <a:t>cc  Steve Wheeler, University of Plymouth, 2010</a:t>
            </a:r>
            <a:endParaRPr lang="en-US" sz="1400" dirty="0">
              <a:latin typeface="Calibri"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1484784"/>
            <a:ext cx="9144000" cy="5373216"/>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solidFill>
            </a:endParaRPr>
          </a:p>
        </p:txBody>
      </p:sp>
      <p:sp>
        <p:nvSpPr>
          <p:cNvPr id="2" name="Title 1"/>
          <p:cNvSpPr>
            <a:spLocks noGrp="1"/>
          </p:cNvSpPr>
          <p:nvPr>
            <p:ph type="title"/>
          </p:nvPr>
        </p:nvSpPr>
        <p:spPr>
          <a:xfrm>
            <a:off x="457200" y="341784"/>
            <a:ext cx="8229600" cy="1143000"/>
          </a:xfrm>
        </p:spPr>
        <p:txBody>
          <a:bodyPr>
            <a:normAutofit/>
          </a:bodyPr>
          <a:lstStyle/>
          <a:p>
            <a:r>
              <a:rPr lang="en-GB" b="1" dirty="0" smtClean="0"/>
              <a:t>Students need new literacies</a:t>
            </a:r>
            <a:endParaRPr lang="en-GB" b="1" dirty="0"/>
          </a:p>
        </p:txBody>
      </p:sp>
      <p:sp>
        <p:nvSpPr>
          <p:cNvPr id="3" name="Content Placeholder 2"/>
          <p:cNvSpPr>
            <a:spLocks noGrp="1"/>
          </p:cNvSpPr>
          <p:nvPr>
            <p:ph idx="1"/>
          </p:nvPr>
        </p:nvSpPr>
        <p:spPr>
          <a:xfrm>
            <a:off x="457200" y="1927373"/>
            <a:ext cx="8229600" cy="4525963"/>
          </a:xfrm>
        </p:spPr>
        <p:txBody>
          <a:bodyPr>
            <a:normAutofit lnSpcReduction="10000"/>
          </a:bodyPr>
          <a:lstStyle/>
          <a:p>
            <a:r>
              <a:rPr lang="en-GB" dirty="0" smtClean="0">
                <a:solidFill>
                  <a:schemeClr val="bg1"/>
                </a:solidFill>
              </a:rPr>
              <a:t>Social networking</a:t>
            </a:r>
          </a:p>
          <a:p>
            <a:r>
              <a:rPr lang="en-GB" dirty="0" smtClean="0">
                <a:solidFill>
                  <a:schemeClr val="bg1"/>
                </a:solidFill>
              </a:rPr>
              <a:t>Privacy maintenance</a:t>
            </a:r>
          </a:p>
          <a:p>
            <a:r>
              <a:rPr lang="en-GB" dirty="0" smtClean="0">
                <a:solidFill>
                  <a:schemeClr val="bg1"/>
                </a:solidFill>
              </a:rPr>
              <a:t>Identity management</a:t>
            </a:r>
          </a:p>
          <a:p>
            <a:r>
              <a:rPr lang="en-GB" dirty="0" smtClean="0">
                <a:solidFill>
                  <a:schemeClr val="bg1"/>
                </a:solidFill>
              </a:rPr>
              <a:t>Creating content</a:t>
            </a:r>
          </a:p>
          <a:p>
            <a:r>
              <a:rPr lang="en-GB" dirty="0" smtClean="0">
                <a:solidFill>
                  <a:schemeClr val="bg1"/>
                </a:solidFill>
              </a:rPr>
              <a:t>Organising content</a:t>
            </a:r>
          </a:p>
          <a:p>
            <a:r>
              <a:rPr lang="en-GB" dirty="0" smtClean="0">
                <a:solidFill>
                  <a:schemeClr val="bg1"/>
                </a:solidFill>
              </a:rPr>
              <a:t>Reusing and repurposing</a:t>
            </a:r>
          </a:p>
          <a:p>
            <a:r>
              <a:rPr lang="en-GB" dirty="0" smtClean="0">
                <a:solidFill>
                  <a:schemeClr val="bg1"/>
                </a:solidFill>
              </a:rPr>
              <a:t>Filtering and selecting</a:t>
            </a:r>
          </a:p>
          <a:p>
            <a:r>
              <a:rPr lang="en-GB" dirty="0" smtClean="0">
                <a:solidFill>
                  <a:schemeClr val="bg1"/>
                </a:solidFill>
              </a:rPr>
              <a:t>Self presenting</a:t>
            </a:r>
          </a:p>
          <a:p>
            <a:endParaRPr lang="en-GB" dirty="0"/>
          </a:p>
        </p:txBody>
      </p:sp>
      <p:sp>
        <p:nvSpPr>
          <p:cNvPr id="4"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chemeClr val="bg1">
                    <a:lumMod val="85000"/>
                  </a:schemeClr>
                </a:solidFill>
                <a:latin typeface="Calibri" pitchFamily="34" charset="0"/>
              </a:rPr>
              <a:t>cc  Steve Wheeler, University of Plymouth, 2010</a:t>
            </a:r>
            <a:endParaRPr lang="en-US" sz="1400" dirty="0">
              <a:solidFill>
                <a:schemeClr val="bg1">
                  <a:lumMod val="85000"/>
                </a:schemeClr>
              </a:solidFill>
              <a:latin typeface="Calibri" pitchFamily="34" charset="0"/>
            </a:endParaRPr>
          </a:p>
        </p:txBody>
      </p:sp>
      <p:grpSp>
        <p:nvGrpSpPr>
          <p:cNvPr id="8" name="Group 7"/>
          <p:cNvGrpSpPr/>
          <p:nvPr/>
        </p:nvGrpSpPr>
        <p:grpSpPr>
          <a:xfrm>
            <a:off x="5364088" y="1628800"/>
            <a:ext cx="3110894" cy="5040560"/>
            <a:chOff x="5364088" y="1628800"/>
            <a:chExt cx="3110894" cy="5040560"/>
          </a:xfrm>
        </p:grpSpPr>
        <p:pic>
          <p:nvPicPr>
            <p:cNvPr id="6" name="Picture 5" descr="woman-mobile-m6g.jpg"/>
            <p:cNvPicPr>
              <a:picLocks noChangeAspect="1"/>
            </p:cNvPicPr>
            <p:nvPr/>
          </p:nvPicPr>
          <p:blipFill>
            <a:blip r:embed="rId3" cstate="print"/>
            <a:stretch>
              <a:fillRect/>
            </a:stretch>
          </p:blipFill>
          <p:spPr>
            <a:xfrm>
              <a:off x="5364088" y="1628800"/>
              <a:ext cx="3110894" cy="4752528"/>
            </a:xfrm>
            <a:prstGeom prst="rect">
              <a:avLst/>
            </a:prstGeom>
            <a:ln>
              <a:solidFill>
                <a:schemeClr val="bg1"/>
              </a:solidFill>
            </a:ln>
          </p:spPr>
        </p:pic>
        <p:sp>
          <p:nvSpPr>
            <p:cNvPr id="7" name="Rectangle 6"/>
            <p:cNvSpPr/>
            <p:nvPr/>
          </p:nvSpPr>
          <p:spPr>
            <a:xfrm>
              <a:off x="5997314" y="6392361"/>
              <a:ext cx="1959062" cy="276999"/>
            </a:xfrm>
            <a:prstGeom prst="rect">
              <a:avLst/>
            </a:prstGeom>
          </p:spPr>
          <p:txBody>
            <a:bodyPr wrap="none">
              <a:spAutoFit/>
            </a:bodyPr>
            <a:lstStyle/>
            <a:p>
              <a:r>
                <a:rPr lang="en-GB" sz="1200" dirty="0" smtClean="0">
                  <a:solidFill>
                    <a:schemeClr val="bg1">
                      <a:lumMod val="85000"/>
                    </a:schemeClr>
                  </a:solidFill>
                </a:rPr>
                <a:t>http://www.mopocket.com/</a:t>
              </a:r>
              <a:endParaRPr lang="en-GB" sz="1200" dirty="0">
                <a:solidFill>
                  <a:schemeClr val="bg1">
                    <a:lumMod val="85000"/>
                  </a:schemeClr>
                </a:solidFill>
              </a:endParaRPr>
            </a:p>
          </p:txBody>
        </p:sp>
      </p:grpSp>
      <p:sp>
        <p:nvSpPr>
          <p:cNvPr id="9" name="Rectangle 8"/>
          <p:cNvSpPr/>
          <p:nvPr/>
        </p:nvSpPr>
        <p:spPr>
          <a:xfrm>
            <a:off x="-23634" y="-27384"/>
            <a:ext cx="9167633" cy="42366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bg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404664"/>
            <a:ext cx="9144000" cy="1080120"/>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4788024" y="2564904"/>
            <a:ext cx="3888432" cy="1143000"/>
          </a:xfrm>
        </p:spPr>
        <p:txBody>
          <a:bodyPr>
            <a:noAutofit/>
          </a:bodyPr>
          <a:lstStyle/>
          <a:p>
            <a:pPr algn="l"/>
            <a:r>
              <a:rPr lang="en-GB" sz="3600" dirty="0" smtClean="0"/>
              <a:t>Media provide </a:t>
            </a:r>
            <a:r>
              <a:rPr lang="en-GB" sz="3600" b="1" dirty="0" smtClean="0"/>
              <a:t>selected</a:t>
            </a:r>
            <a:r>
              <a:rPr lang="en-GB" sz="3600" dirty="0" smtClean="0"/>
              <a:t> access to the world rather than </a:t>
            </a:r>
            <a:r>
              <a:rPr lang="en-GB" sz="3600" b="1" dirty="0" smtClean="0"/>
              <a:t>direct</a:t>
            </a:r>
            <a:r>
              <a:rPr lang="en-GB" sz="3600" dirty="0" smtClean="0"/>
              <a:t> access to it.</a:t>
            </a:r>
            <a:endParaRPr lang="en-GB" sz="3600" dirty="0"/>
          </a:p>
        </p:txBody>
      </p:sp>
      <p:sp>
        <p:nvSpPr>
          <p:cNvPr id="4" name="TextBox 3"/>
          <p:cNvSpPr txBox="1"/>
          <p:nvPr/>
        </p:nvSpPr>
        <p:spPr>
          <a:xfrm>
            <a:off x="4860032" y="5055567"/>
            <a:ext cx="3816424" cy="461665"/>
          </a:xfrm>
          <a:prstGeom prst="rect">
            <a:avLst/>
          </a:prstGeom>
          <a:noFill/>
        </p:spPr>
        <p:txBody>
          <a:bodyPr wrap="square" rtlCol="0">
            <a:spAutoFit/>
          </a:bodyPr>
          <a:lstStyle/>
          <a:p>
            <a:r>
              <a:rPr lang="en-GB" sz="1200" dirty="0" smtClean="0"/>
              <a:t>Source: Buckingham, D. (2003) Media education: Literacy, learning and contemporary culture.</a:t>
            </a:r>
            <a:endParaRPr lang="en-GB" sz="1200" dirty="0"/>
          </a:p>
        </p:txBody>
      </p:sp>
      <p:sp>
        <p:nvSpPr>
          <p:cNvPr id="5"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chemeClr val="tx2">
                    <a:lumMod val="75000"/>
                  </a:schemeClr>
                </a:solidFill>
                <a:latin typeface="Calibri" pitchFamily="34" charset="0"/>
              </a:rPr>
              <a:t>cc  Steve Wheeler, University of Plymouth, 2010</a:t>
            </a:r>
            <a:endParaRPr lang="en-US" sz="1400" dirty="0">
              <a:solidFill>
                <a:schemeClr val="tx2">
                  <a:lumMod val="75000"/>
                </a:schemeClr>
              </a:solidFill>
              <a:latin typeface="Calibri" pitchFamily="34" charset="0"/>
            </a:endParaRPr>
          </a:p>
        </p:txBody>
      </p:sp>
      <p:sp>
        <p:nvSpPr>
          <p:cNvPr id="6" name="TextBox 5"/>
          <p:cNvSpPr txBox="1"/>
          <p:nvPr/>
        </p:nvSpPr>
        <p:spPr>
          <a:xfrm>
            <a:off x="4788024" y="548680"/>
            <a:ext cx="3888432" cy="677108"/>
          </a:xfrm>
          <a:prstGeom prst="rect">
            <a:avLst/>
          </a:prstGeom>
          <a:noFill/>
        </p:spPr>
        <p:txBody>
          <a:bodyPr wrap="square" rtlCol="0">
            <a:spAutoFit/>
          </a:bodyPr>
          <a:lstStyle/>
          <a:p>
            <a:r>
              <a:rPr lang="en-GB" sz="3800" b="1" dirty="0" smtClean="0"/>
              <a:t>Filtering/Selecting</a:t>
            </a:r>
            <a:endParaRPr lang="en-GB" sz="3800" b="1" dirty="0"/>
          </a:p>
        </p:txBody>
      </p:sp>
      <p:sp>
        <p:nvSpPr>
          <p:cNvPr id="7" name="Rectangle 6"/>
          <p:cNvSpPr/>
          <p:nvPr/>
        </p:nvSpPr>
        <p:spPr>
          <a:xfrm rot="10800000" flipV="1">
            <a:off x="1835696" y="6453336"/>
            <a:ext cx="1296144" cy="276999"/>
          </a:xfrm>
          <a:prstGeom prst="rect">
            <a:avLst/>
          </a:prstGeom>
        </p:spPr>
        <p:txBody>
          <a:bodyPr wrap="square">
            <a:spAutoFit/>
          </a:bodyPr>
          <a:lstStyle/>
          <a:p>
            <a:r>
              <a:rPr lang="en-GB" sz="1200" dirty="0" smtClean="0"/>
              <a:t>http://fotosa.ru</a:t>
            </a:r>
            <a:endParaRPr lang="en-GB" sz="1200" dirty="0"/>
          </a:p>
        </p:txBody>
      </p:sp>
      <p:pic>
        <p:nvPicPr>
          <p:cNvPr id="8" name="Picture 7" descr="computer filter.jpg"/>
          <p:cNvPicPr>
            <a:picLocks noChangeAspect="1"/>
          </p:cNvPicPr>
          <p:nvPr/>
        </p:nvPicPr>
        <p:blipFill>
          <a:blip r:embed="rId3" cstate="print"/>
          <a:stretch>
            <a:fillRect/>
          </a:stretch>
        </p:blipFill>
        <p:spPr>
          <a:xfrm>
            <a:off x="395536" y="188640"/>
            <a:ext cx="4161792" cy="6237312"/>
          </a:xfrm>
          <a:prstGeom prst="rect">
            <a:avLst/>
          </a:prstGeom>
          <a:ln>
            <a:solidFill>
              <a:schemeClr val="tx1"/>
            </a:solidFill>
          </a:ln>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771800" y="77723"/>
            <a:ext cx="3735318" cy="923330"/>
          </a:xfrm>
          <a:prstGeom prst="rect">
            <a:avLst/>
          </a:prstGeom>
          <a:noFill/>
        </p:spPr>
        <p:txBody>
          <a:bodyPr wrap="none" rtlCol="0">
            <a:spAutoFit/>
          </a:bodyPr>
          <a:lstStyle/>
          <a:p>
            <a:r>
              <a:rPr lang="en-GB" sz="5400" b="1" dirty="0" err="1" smtClean="0"/>
              <a:t>Wikipedians</a:t>
            </a:r>
            <a:endParaRPr lang="en-GB" sz="5400" b="1" dirty="0"/>
          </a:p>
        </p:txBody>
      </p:sp>
      <p:pic>
        <p:nvPicPr>
          <p:cNvPr id="5" name="Picture 4" descr="wikipedia.JPG"/>
          <p:cNvPicPr>
            <a:picLocks noChangeAspect="1"/>
          </p:cNvPicPr>
          <p:nvPr/>
        </p:nvPicPr>
        <p:blipFill>
          <a:blip r:embed="rId3" cstate="print"/>
          <a:stretch>
            <a:fillRect/>
          </a:stretch>
        </p:blipFill>
        <p:spPr>
          <a:xfrm>
            <a:off x="0" y="1656184"/>
            <a:ext cx="9137955" cy="6165304"/>
          </a:xfrm>
          <a:prstGeom prst="rect">
            <a:avLst/>
          </a:prstGeom>
        </p:spPr>
      </p:pic>
      <p:sp>
        <p:nvSpPr>
          <p:cNvPr id="6" name="TextBox 5"/>
          <p:cNvSpPr txBox="1"/>
          <p:nvPr/>
        </p:nvSpPr>
        <p:spPr>
          <a:xfrm>
            <a:off x="179512" y="1015568"/>
            <a:ext cx="8712968" cy="1477328"/>
          </a:xfrm>
          <a:prstGeom prst="rect">
            <a:avLst/>
          </a:prstGeom>
          <a:noFill/>
        </p:spPr>
        <p:txBody>
          <a:bodyPr wrap="square" rtlCol="0">
            <a:spAutoFit/>
          </a:bodyPr>
          <a:lstStyle/>
          <a:p>
            <a:r>
              <a:rPr lang="en-GB" sz="3600" b="1" dirty="0" smtClean="0">
                <a:solidFill>
                  <a:srgbClr val="C00000"/>
                </a:solidFill>
              </a:rPr>
              <a:t>(Deletionism + Exclusionism) /</a:t>
            </a:r>
            <a:r>
              <a:rPr lang="en-GB" sz="3600" b="1" dirty="0" err="1" smtClean="0">
                <a:solidFill>
                  <a:srgbClr val="C00000"/>
                </a:solidFill>
              </a:rPr>
              <a:t>Inclusionism</a:t>
            </a:r>
            <a:r>
              <a:rPr lang="en-GB" sz="3600" b="1" dirty="0" smtClean="0">
                <a:solidFill>
                  <a:srgbClr val="C00000"/>
                </a:solidFill>
              </a:rPr>
              <a:t> =</a:t>
            </a:r>
            <a:endParaRPr lang="en-GB" sz="5400" b="1" dirty="0" smtClean="0">
              <a:solidFill>
                <a:srgbClr val="C00000"/>
              </a:solidFill>
            </a:endParaRPr>
          </a:p>
          <a:p>
            <a:r>
              <a:rPr lang="en-GB" sz="5400" b="1" dirty="0" smtClean="0">
                <a:solidFill>
                  <a:srgbClr val="C00000"/>
                </a:solidFill>
              </a:rPr>
              <a:t>                              </a:t>
            </a:r>
            <a:r>
              <a:rPr lang="en-GB" sz="5400" b="1" dirty="0" err="1" smtClean="0">
                <a:solidFill>
                  <a:srgbClr val="C00000"/>
                </a:solidFill>
              </a:rPr>
              <a:t>Darwikinism</a:t>
            </a:r>
            <a:endParaRPr lang="en-GB" sz="5400" b="1" dirty="0">
              <a:solidFill>
                <a:srgbClr val="C00000"/>
              </a:solidFill>
            </a:endParaRPr>
          </a:p>
        </p:txBody>
      </p:sp>
      <p:sp>
        <p:nvSpPr>
          <p:cNvPr id="8" name="Rectangle 7"/>
          <p:cNvSpPr/>
          <p:nvPr/>
        </p:nvSpPr>
        <p:spPr>
          <a:xfrm>
            <a:off x="5652120" y="6453336"/>
            <a:ext cx="3496663" cy="276999"/>
          </a:xfrm>
          <a:prstGeom prst="rect">
            <a:avLst/>
          </a:prstGeom>
        </p:spPr>
        <p:txBody>
          <a:bodyPr wrap="none">
            <a:spAutoFit/>
          </a:bodyPr>
          <a:lstStyle/>
          <a:p>
            <a:r>
              <a:rPr lang="en-GB" sz="1200" dirty="0" smtClean="0"/>
              <a:t>Source: http://meta.wikimedia.org/wiki/Darwikinism</a:t>
            </a:r>
            <a:endParaRPr lang="en-GB" sz="1200" dirty="0"/>
          </a:p>
        </p:txBody>
      </p:sp>
      <p:sp>
        <p:nvSpPr>
          <p:cNvPr id="9" name="Text Box 6"/>
          <p:cNvSpPr txBox="1">
            <a:spLocks noChangeArrowheads="1"/>
          </p:cNvSpPr>
          <p:nvPr/>
        </p:nvSpPr>
        <p:spPr bwMode="auto">
          <a:xfrm rot="16200000">
            <a:off x="6950075" y="3427413"/>
            <a:ext cx="3959225" cy="304800"/>
          </a:xfrm>
          <a:prstGeom prst="rect">
            <a:avLst/>
          </a:prstGeom>
          <a:noFill/>
          <a:ln w="9525">
            <a:noFill/>
            <a:miter lim="800000"/>
            <a:headEnd/>
            <a:tailEnd/>
          </a:ln>
        </p:spPr>
        <p:txBody>
          <a:bodyPr>
            <a:spAutoFit/>
          </a:bodyPr>
          <a:lstStyle/>
          <a:p>
            <a:r>
              <a:rPr lang="en-GB" sz="1400" dirty="0">
                <a:latin typeface="Calibri" pitchFamily="34" charset="0"/>
              </a:rPr>
              <a:t>cc  Steve Wheeler, University of Plymouth, 2010</a:t>
            </a:r>
            <a:endParaRPr lang="en-US" sz="1400" dirty="0">
              <a:latin typeface="Calibri" pitchFamily="34" charset="0"/>
            </a:endParaRPr>
          </a:p>
        </p:txBody>
      </p:sp>
      <p:grpSp>
        <p:nvGrpSpPr>
          <p:cNvPr id="12" name="Group 11"/>
          <p:cNvGrpSpPr/>
          <p:nvPr/>
        </p:nvGrpSpPr>
        <p:grpSpPr>
          <a:xfrm>
            <a:off x="6156176" y="2780928"/>
            <a:ext cx="2304256" cy="2880320"/>
            <a:chOff x="6156176" y="2780928"/>
            <a:chExt cx="2304256" cy="2880320"/>
          </a:xfrm>
        </p:grpSpPr>
        <p:sp>
          <p:nvSpPr>
            <p:cNvPr id="11" name="Rectangle 10"/>
            <p:cNvSpPr/>
            <p:nvPr/>
          </p:nvSpPr>
          <p:spPr>
            <a:xfrm>
              <a:off x="6156176" y="2780928"/>
              <a:ext cx="2304256" cy="288032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p:cNvSpPr txBox="1"/>
            <p:nvPr/>
          </p:nvSpPr>
          <p:spPr>
            <a:xfrm>
              <a:off x="6300192" y="2962687"/>
              <a:ext cx="2016224" cy="2554545"/>
            </a:xfrm>
            <a:prstGeom prst="rect">
              <a:avLst/>
            </a:prstGeom>
            <a:noFill/>
          </p:spPr>
          <p:txBody>
            <a:bodyPr wrap="square" rtlCol="0">
              <a:spAutoFit/>
            </a:bodyPr>
            <a:lstStyle/>
            <a:p>
              <a:pPr algn="ctr"/>
              <a:r>
                <a:rPr lang="en-GB" sz="4000" b="1" dirty="0" smtClean="0"/>
                <a:t>Survival of the fittest content</a:t>
              </a:r>
              <a:endParaRPr lang="en-GB" sz="4000" b="1" dirty="0"/>
            </a:p>
          </p:txBody>
        </p:sp>
      </p:grpSp>
      <p:sp>
        <p:nvSpPr>
          <p:cNvPr id="13" name="TextBox 12"/>
          <p:cNvSpPr txBox="1"/>
          <p:nvPr/>
        </p:nvSpPr>
        <p:spPr>
          <a:xfrm rot="20970005">
            <a:off x="721494" y="3133492"/>
            <a:ext cx="7802276" cy="1323439"/>
          </a:xfrm>
          <a:prstGeom prst="rect">
            <a:avLst/>
          </a:prstGeom>
          <a:solidFill>
            <a:srgbClr val="FFFF00"/>
          </a:solidFill>
        </p:spPr>
        <p:txBody>
          <a:bodyPr wrap="square" rtlCol="0">
            <a:spAutoFit/>
          </a:bodyPr>
          <a:lstStyle/>
          <a:p>
            <a:pPr algn="ctr"/>
            <a:r>
              <a:rPr lang="en-GB" sz="8000" b="1" dirty="0" smtClean="0"/>
              <a:t>Digital Wisdom</a:t>
            </a:r>
            <a:endParaRPr lang="en-US" sz="8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323528" y="260648"/>
            <a:ext cx="4752528" cy="61206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35496" y="274638"/>
            <a:ext cx="4042792" cy="1143000"/>
          </a:xfrm>
        </p:spPr>
        <p:txBody>
          <a:bodyPr/>
          <a:lstStyle/>
          <a:p>
            <a:r>
              <a:rPr lang="en-GB" b="1" dirty="0" smtClean="0">
                <a:solidFill>
                  <a:schemeClr val="tx2">
                    <a:lumMod val="20000"/>
                    <a:lumOff val="80000"/>
                  </a:schemeClr>
                </a:solidFill>
              </a:rPr>
              <a:t>‘Transliteracy’</a:t>
            </a:r>
            <a:endParaRPr lang="en-GB" b="1" dirty="0">
              <a:solidFill>
                <a:schemeClr val="tx2">
                  <a:lumMod val="20000"/>
                  <a:lumOff val="80000"/>
                </a:schemeClr>
              </a:solidFill>
            </a:endParaRPr>
          </a:p>
        </p:txBody>
      </p:sp>
      <p:sp>
        <p:nvSpPr>
          <p:cNvPr id="5"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chemeClr val="tx2">
                    <a:lumMod val="75000"/>
                  </a:schemeClr>
                </a:solidFill>
                <a:latin typeface="Calibri" pitchFamily="34" charset="0"/>
              </a:rPr>
              <a:t>cc  Steve Wheeler, University of Plymouth, 2010</a:t>
            </a:r>
            <a:endParaRPr lang="en-US" sz="1400" dirty="0">
              <a:solidFill>
                <a:schemeClr val="tx2">
                  <a:lumMod val="75000"/>
                </a:schemeClr>
              </a:solidFill>
              <a:latin typeface="Calibri" pitchFamily="34" charset="0"/>
            </a:endParaRPr>
          </a:p>
        </p:txBody>
      </p:sp>
      <p:pic>
        <p:nvPicPr>
          <p:cNvPr id="7" name="Picture 6" descr="identityinacrisis.jpg"/>
          <p:cNvPicPr>
            <a:picLocks noChangeAspect="1"/>
          </p:cNvPicPr>
          <p:nvPr/>
        </p:nvPicPr>
        <p:blipFill>
          <a:blip r:embed="rId3" cstate="print"/>
          <a:stretch>
            <a:fillRect/>
          </a:stretch>
        </p:blipFill>
        <p:spPr>
          <a:xfrm>
            <a:off x="3947864" y="692696"/>
            <a:ext cx="4800600" cy="4896544"/>
          </a:xfrm>
          <a:prstGeom prst="rect">
            <a:avLst/>
          </a:prstGeom>
        </p:spPr>
      </p:pic>
      <p:sp>
        <p:nvSpPr>
          <p:cNvPr id="4" name="Rectangle 3"/>
          <p:cNvSpPr/>
          <p:nvPr/>
        </p:nvSpPr>
        <p:spPr>
          <a:xfrm>
            <a:off x="539552" y="1599178"/>
            <a:ext cx="4175324" cy="4278094"/>
          </a:xfrm>
          <a:prstGeom prst="rect">
            <a:avLst/>
          </a:prstGeom>
        </p:spPr>
        <p:txBody>
          <a:bodyPr wrap="square">
            <a:spAutoFit/>
          </a:bodyPr>
          <a:lstStyle/>
          <a:p>
            <a:r>
              <a:rPr lang="en-GB" sz="3400" dirty="0" smtClean="0">
                <a:solidFill>
                  <a:schemeClr val="bg1"/>
                </a:solidFill>
              </a:rPr>
              <a:t>The ability to read, write and interact across a range of platforms, tools and media from signing and orality, through handwriting to digital social networks.</a:t>
            </a:r>
            <a:endParaRPr lang="en-GB" sz="3400" dirty="0">
              <a:solidFill>
                <a:schemeClr val="bg1"/>
              </a:solidFill>
            </a:endParaRPr>
          </a:p>
        </p:txBody>
      </p:sp>
      <p:sp>
        <p:nvSpPr>
          <p:cNvPr id="8" name="TextBox 7"/>
          <p:cNvSpPr txBox="1"/>
          <p:nvPr/>
        </p:nvSpPr>
        <p:spPr>
          <a:xfrm>
            <a:off x="5796136" y="5661248"/>
            <a:ext cx="1679370" cy="276999"/>
          </a:xfrm>
          <a:prstGeom prst="rect">
            <a:avLst/>
          </a:prstGeom>
          <a:noFill/>
        </p:spPr>
        <p:txBody>
          <a:bodyPr wrap="none" rtlCol="0">
            <a:spAutoFit/>
          </a:bodyPr>
          <a:lstStyle/>
          <a:p>
            <a:r>
              <a:rPr lang="en-GB" sz="1200" dirty="0" smtClean="0"/>
              <a:t>Image source: unknown</a:t>
            </a:r>
            <a:endParaRPr lang="en-GB" sz="1200"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nvSpPr>
        <p:spPr>
          <a:xfrm>
            <a:off x="-540568" y="0"/>
            <a:ext cx="9684568" cy="6858000"/>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p:cNvSpPr/>
          <p:nvPr/>
        </p:nvSpPr>
        <p:spPr>
          <a:xfrm rot="405277">
            <a:off x="3504665" y="-28011"/>
            <a:ext cx="5184576" cy="6194069"/>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a:off x="4819944" y="1506845"/>
            <a:ext cx="3640488" cy="4370427"/>
          </a:xfrm>
          <a:prstGeom prst="rect">
            <a:avLst/>
          </a:prstGeom>
        </p:spPr>
        <p:txBody>
          <a:bodyPr wrap="square">
            <a:spAutoFit/>
          </a:bodyPr>
          <a:lstStyle/>
          <a:p>
            <a:r>
              <a:rPr lang="en-GB" sz="3600" b="1" i="1" dirty="0" smtClean="0">
                <a:solidFill>
                  <a:srgbClr val="C00000"/>
                </a:solidFill>
              </a:rPr>
              <a:t>“Delicious is like a virtual fieldtrip through a library built by the recommendations of others.” </a:t>
            </a:r>
          </a:p>
          <a:p>
            <a:endParaRPr lang="en-GB" sz="3600" b="1" i="1" dirty="0" smtClean="0">
              <a:solidFill>
                <a:srgbClr val="C00000"/>
              </a:solidFill>
            </a:endParaRPr>
          </a:p>
          <a:p>
            <a:r>
              <a:rPr lang="en-GB" sz="2600" b="1" dirty="0" smtClean="0">
                <a:solidFill>
                  <a:srgbClr val="C00000"/>
                </a:solidFill>
              </a:rPr>
              <a:t>– Chris </a:t>
            </a:r>
            <a:r>
              <a:rPr lang="en-GB" sz="2600" b="1" dirty="0" err="1" smtClean="0">
                <a:solidFill>
                  <a:srgbClr val="C00000"/>
                </a:solidFill>
              </a:rPr>
              <a:t>Sessums</a:t>
            </a:r>
            <a:endParaRPr lang="en-GB" sz="2600" b="1" dirty="0">
              <a:solidFill>
                <a:srgbClr val="C00000"/>
              </a:solidFill>
            </a:endParaRPr>
          </a:p>
        </p:txBody>
      </p:sp>
      <p:sp>
        <p:nvSpPr>
          <p:cNvPr id="10" name="Text Box 6"/>
          <p:cNvSpPr txBox="1">
            <a:spLocks noChangeArrowheads="1"/>
          </p:cNvSpPr>
          <p:nvPr/>
        </p:nvSpPr>
        <p:spPr bwMode="auto">
          <a:xfrm rot="16200000">
            <a:off x="6950075" y="3427413"/>
            <a:ext cx="3959225" cy="304800"/>
          </a:xfrm>
          <a:prstGeom prst="rect">
            <a:avLst/>
          </a:prstGeom>
          <a:noFill/>
          <a:ln w="9525">
            <a:noFill/>
            <a:miter lim="800000"/>
            <a:headEnd/>
            <a:tailEnd/>
          </a:ln>
        </p:spPr>
        <p:txBody>
          <a:bodyPr>
            <a:spAutoFit/>
          </a:bodyPr>
          <a:lstStyle/>
          <a:p>
            <a:r>
              <a:rPr lang="en-GB" sz="1400" dirty="0">
                <a:solidFill>
                  <a:schemeClr val="tx1">
                    <a:lumMod val="95000"/>
                    <a:lumOff val="5000"/>
                  </a:schemeClr>
                </a:solidFill>
                <a:latin typeface="Calibri" pitchFamily="34" charset="0"/>
              </a:rPr>
              <a:t>cc  Steve Wheeler, University of Plymouth, 2010</a:t>
            </a:r>
            <a:endParaRPr lang="en-US" sz="1400" dirty="0">
              <a:solidFill>
                <a:schemeClr val="tx1">
                  <a:lumMod val="95000"/>
                  <a:lumOff val="5000"/>
                </a:schemeClr>
              </a:solidFill>
              <a:latin typeface="Calibri" pitchFamily="34" charset="0"/>
            </a:endParaRPr>
          </a:p>
        </p:txBody>
      </p:sp>
      <p:sp>
        <p:nvSpPr>
          <p:cNvPr id="13" name="TextBox 12"/>
          <p:cNvSpPr txBox="1"/>
          <p:nvPr/>
        </p:nvSpPr>
        <p:spPr>
          <a:xfrm>
            <a:off x="4860032" y="260648"/>
            <a:ext cx="3744416" cy="769441"/>
          </a:xfrm>
          <a:prstGeom prst="rect">
            <a:avLst/>
          </a:prstGeom>
          <a:noFill/>
        </p:spPr>
        <p:txBody>
          <a:bodyPr wrap="square" rtlCol="0">
            <a:spAutoFit/>
          </a:bodyPr>
          <a:lstStyle/>
          <a:p>
            <a:r>
              <a:rPr lang="en-GB" sz="4400" b="1" dirty="0" smtClean="0"/>
              <a:t>Social tagging</a:t>
            </a:r>
            <a:endParaRPr lang="en-GB" sz="4400" b="1" dirty="0"/>
          </a:p>
        </p:txBody>
      </p:sp>
      <p:grpSp>
        <p:nvGrpSpPr>
          <p:cNvPr id="2" name="Group 10"/>
          <p:cNvGrpSpPr/>
          <p:nvPr/>
        </p:nvGrpSpPr>
        <p:grpSpPr>
          <a:xfrm>
            <a:off x="-252536" y="1484785"/>
            <a:ext cx="4752528" cy="4032447"/>
            <a:chOff x="357158" y="1476388"/>
            <a:chExt cx="5080000" cy="4078808"/>
          </a:xfrm>
        </p:grpSpPr>
        <p:sp>
          <p:nvSpPr>
            <p:cNvPr id="12" name="Rectangle 11"/>
            <p:cNvSpPr/>
            <p:nvPr/>
          </p:nvSpPr>
          <p:spPr>
            <a:xfrm>
              <a:off x="2143108" y="5278197"/>
              <a:ext cx="1824538" cy="276999"/>
            </a:xfrm>
            <a:prstGeom prst="rect">
              <a:avLst/>
            </a:prstGeom>
          </p:spPr>
          <p:txBody>
            <a:bodyPr wrap="none">
              <a:spAutoFit/>
            </a:bodyPr>
            <a:lstStyle/>
            <a:p>
              <a:r>
                <a:rPr lang="en-GB" sz="1200" dirty="0" smtClean="0"/>
                <a:t>http://1.bp.blogspot.com</a:t>
              </a:r>
              <a:endParaRPr lang="en-GB" sz="1200" dirty="0"/>
            </a:p>
          </p:txBody>
        </p:sp>
        <p:pic>
          <p:nvPicPr>
            <p:cNvPr id="15" name="Picture 14" descr="post_it_3.jpg"/>
            <p:cNvPicPr>
              <a:picLocks noChangeAspect="1"/>
            </p:cNvPicPr>
            <p:nvPr/>
          </p:nvPicPr>
          <p:blipFill>
            <a:blip r:embed="rId3" cstate="print"/>
            <a:stretch>
              <a:fillRect/>
            </a:stretch>
          </p:blipFill>
          <p:spPr>
            <a:xfrm>
              <a:off x="357158" y="1476388"/>
              <a:ext cx="5080000" cy="3810000"/>
            </a:xfrm>
            <a:prstGeom prst="rect">
              <a:avLst/>
            </a:prstGeom>
          </p:spPr>
        </p:pic>
      </p:gr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rot="20790088">
            <a:off x="-679189" y="985269"/>
            <a:ext cx="10575295" cy="561662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5004048" y="939492"/>
            <a:ext cx="3978079" cy="3785652"/>
          </a:xfrm>
          <a:prstGeom prst="rect">
            <a:avLst/>
          </a:prstGeom>
          <a:noFill/>
        </p:spPr>
        <p:txBody>
          <a:bodyPr wrap="square" rtlCol="0">
            <a:spAutoFit/>
          </a:bodyPr>
          <a:lstStyle/>
          <a:p>
            <a:r>
              <a:rPr lang="en-GB" sz="4000" b="1" dirty="0" smtClean="0"/>
              <a:t>Self broadcasting</a:t>
            </a:r>
          </a:p>
          <a:p>
            <a:endParaRPr lang="en-GB" sz="4000" b="1" dirty="0" smtClean="0"/>
          </a:p>
          <a:p>
            <a:r>
              <a:rPr lang="en-GB" sz="4000" dirty="0" smtClean="0"/>
              <a:t>... Podcasting, video sharing, webcasting, </a:t>
            </a:r>
            <a:r>
              <a:rPr lang="en-GB" sz="4000" dirty="0" err="1" smtClean="0"/>
              <a:t>slidecasting</a:t>
            </a:r>
            <a:r>
              <a:rPr lang="en-GB" sz="4000" dirty="0" smtClean="0"/>
              <a:t>...</a:t>
            </a:r>
            <a:endParaRPr lang="en-GB" sz="4000" dirty="0"/>
          </a:p>
        </p:txBody>
      </p:sp>
      <p:grpSp>
        <p:nvGrpSpPr>
          <p:cNvPr id="2" name="Group 6"/>
          <p:cNvGrpSpPr/>
          <p:nvPr/>
        </p:nvGrpSpPr>
        <p:grpSpPr>
          <a:xfrm>
            <a:off x="88921" y="548680"/>
            <a:ext cx="4555087" cy="5616624"/>
            <a:chOff x="0" y="332656"/>
            <a:chExt cx="4843119" cy="5832648"/>
          </a:xfrm>
        </p:grpSpPr>
        <p:sp>
          <p:nvSpPr>
            <p:cNvPr id="5" name="Rectangle 4"/>
            <p:cNvSpPr/>
            <p:nvPr/>
          </p:nvSpPr>
          <p:spPr>
            <a:xfrm>
              <a:off x="1475656" y="5888305"/>
              <a:ext cx="1866921" cy="276999"/>
            </a:xfrm>
            <a:prstGeom prst="rect">
              <a:avLst/>
            </a:prstGeom>
          </p:spPr>
          <p:txBody>
            <a:bodyPr wrap="none">
              <a:spAutoFit/>
            </a:bodyPr>
            <a:lstStyle/>
            <a:p>
              <a:r>
                <a:rPr lang="en-GB" sz="1200" dirty="0" smtClean="0"/>
                <a:t>http://www.classcaster.org</a:t>
              </a:r>
              <a:endParaRPr lang="en-GB" sz="1200" dirty="0"/>
            </a:p>
          </p:txBody>
        </p:sp>
        <p:pic>
          <p:nvPicPr>
            <p:cNvPr id="6" name="Picture 5" descr="microphone.jpg"/>
            <p:cNvPicPr>
              <a:picLocks noChangeAspect="1"/>
            </p:cNvPicPr>
            <p:nvPr/>
          </p:nvPicPr>
          <p:blipFill>
            <a:blip r:embed="rId3" cstate="print"/>
            <a:stretch>
              <a:fillRect/>
            </a:stretch>
          </p:blipFill>
          <p:spPr>
            <a:xfrm>
              <a:off x="0" y="332656"/>
              <a:ext cx="4843119" cy="5616624"/>
            </a:xfrm>
            <a:prstGeom prst="rect">
              <a:avLst/>
            </a:prstGeom>
          </p:spPr>
        </p:pic>
      </p:grpSp>
      <p:sp>
        <p:nvSpPr>
          <p:cNvPr id="8"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chemeClr val="tx2">
                    <a:lumMod val="75000"/>
                  </a:schemeClr>
                </a:solidFill>
                <a:latin typeface="Calibri" pitchFamily="34" charset="0"/>
              </a:rPr>
              <a:t>cc  Steve Wheeler, University of Plymouth, 2010</a:t>
            </a:r>
            <a:endParaRPr lang="en-US" sz="1400" dirty="0">
              <a:solidFill>
                <a:schemeClr val="tx2">
                  <a:lumMod val="75000"/>
                </a:schemeClr>
              </a:solidFill>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188640"/>
            <a:ext cx="9144000" cy="792088"/>
          </a:xfrm>
          <a:prstGeom prst="rect">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itle 1"/>
          <p:cNvSpPr>
            <a:spLocks noGrp="1"/>
          </p:cNvSpPr>
          <p:nvPr>
            <p:ph type="title"/>
          </p:nvPr>
        </p:nvSpPr>
        <p:spPr>
          <a:xfrm>
            <a:off x="467544" y="-27384"/>
            <a:ext cx="8229600" cy="1143000"/>
          </a:xfrm>
        </p:spPr>
        <p:txBody>
          <a:bodyPr/>
          <a:lstStyle/>
          <a:p>
            <a:r>
              <a:rPr lang="en-GB" b="1" dirty="0" smtClean="0"/>
              <a:t>Some connections</a:t>
            </a:r>
            <a:endParaRPr lang="en-GB" b="1" dirty="0"/>
          </a:p>
        </p:txBody>
      </p:sp>
      <p:sp>
        <p:nvSpPr>
          <p:cNvPr id="5" name="Text Box 6"/>
          <p:cNvSpPr txBox="1">
            <a:spLocks noChangeArrowheads="1"/>
          </p:cNvSpPr>
          <p:nvPr/>
        </p:nvSpPr>
        <p:spPr bwMode="auto">
          <a:xfrm rot="16200000">
            <a:off x="6950075" y="3427413"/>
            <a:ext cx="3959225" cy="304800"/>
          </a:xfrm>
          <a:prstGeom prst="rect">
            <a:avLst/>
          </a:prstGeom>
          <a:noFill/>
          <a:ln w="9525">
            <a:noFill/>
            <a:miter lim="800000"/>
            <a:headEnd/>
            <a:tailEnd/>
          </a:ln>
        </p:spPr>
        <p:txBody>
          <a:bodyPr>
            <a:spAutoFit/>
          </a:bodyPr>
          <a:lstStyle/>
          <a:p>
            <a:r>
              <a:rPr lang="en-GB" sz="1400" dirty="0">
                <a:latin typeface="Calibri" pitchFamily="34" charset="0"/>
              </a:rPr>
              <a:t>cc  Steve Wheeler, University of Plymouth, 2010</a:t>
            </a:r>
            <a:endParaRPr lang="en-US" sz="1400" dirty="0">
              <a:latin typeface="Calibri" pitchFamily="34" charset="0"/>
            </a:endParaRPr>
          </a:p>
        </p:txBody>
      </p:sp>
      <p:grpSp>
        <p:nvGrpSpPr>
          <p:cNvPr id="2" name="Group 11"/>
          <p:cNvGrpSpPr/>
          <p:nvPr/>
        </p:nvGrpSpPr>
        <p:grpSpPr>
          <a:xfrm>
            <a:off x="251520" y="1040686"/>
            <a:ext cx="5012416" cy="3082636"/>
            <a:chOff x="251520" y="994436"/>
            <a:chExt cx="5012416" cy="3082636"/>
          </a:xfrm>
        </p:grpSpPr>
        <p:pic>
          <p:nvPicPr>
            <p:cNvPr id="10" name="Picture 9" descr="HMNZS_Achilles.jpg"/>
            <p:cNvPicPr>
              <a:picLocks noChangeAspect="1"/>
            </p:cNvPicPr>
            <p:nvPr/>
          </p:nvPicPr>
          <p:blipFill>
            <a:blip r:embed="rId3" cstate="print"/>
            <a:stretch>
              <a:fillRect/>
            </a:stretch>
          </p:blipFill>
          <p:spPr>
            <a:xfrm>
              <a:off x="251520" y="994436"/>
              <a:ext cx="5012416" cy="3082636"/>
            </a:xfrm>
            <a:prstGeom prst="rect">
              <a:avLst/>
            </a:prstGeom>
          </p:spPr>
        </p:pic>
        <p:sp>
          <p:nvSpPr>
            <p:cNvPr id="11" name="TextBox 10"/>
            <p:cNvSpPr txBox="1"/>
            <p:nvPr/>
          </p:nvSpPr>
          <p:spPr>
            <a:xfrm>
              <a:off x="3541407" y="1052736"/>
              <a:ext cx="1678665" cy="646331"/>
            </a:xfrm>
            <a:prstGeom prst="rect">
              <a:avLst/>
            </a:prstGeom>
            <a:noFill/>
          </p:spPr>
          <p:txBody>
            <a:bodyPr wrap="none" rtlCol="0">
              <a:spAutoFit/>
            </a:bodyPr>
            <a:lstStyle/>
            <a:p>
              <a:r>
                <a:rPr lang="en-GB" dirty="0" smtClean="0"/>
                <a:t>HMNZS Achilles</a:t>
              </a:r>
            </a:p>
            <a:p>
              <a:r>
                <a:rPr lang="en-GB" dirty="0" smtClean="0"/>
                <a:t>December 1939</a:t>
              </a:r>
              <a:endParaRPr lang="en-GB" dirty="0"/>
            </a:p>
          </p:txBody>
        </p:sp>
      </p:grpSp>
      <p:grpSp>
        <p:nvGrpSpPr>
          <p:cNvPr id="3" name="Group 8"/>
          <p:cNvGrpSpPr/>
          <p:nvPr/>
        </p:nvGrpSpPr>
        <p:grpSpPr>
          <a:xfrm>
            <a:off x="4067944" y="3284984"/>
            <a:ext cx="4680520" cy="3312368"/>
            <a:chOff x="611560" y="1268760"/>
            <a:chExt cx="4501750" cy="3096344"/>
          </a:xfrm>
        </p:grpSpPr>
        <p:pic>
          <p:nvPicPr>
            <p:cNvPr id="6" name="Picture 5" descr="Dad Albert006.jpg"/>
            <p:cNvPicPr>
              <a:picLocks noChangeAspect="1"/>
            </p:cNvPicPr>
            <p:nvPr/>
          </p:nvPicPr>
          <p:blipFill>
            <a:blip r:embed="rId4" cstate="print"/>
            <a:stretch>
              <a:fillRect/>
            </a:stretch>
          </p:blipFill>
          <p:spPr>
            <a:xfrm>
              <a:off x="611560" y="1268760"/>
              <a:ext cx="4501750" cy="3096344"/>
            </a:xfrm>
            <a:prstGeom prst="rect">
              <a:avLst/>
            </a:prstGeom>
          </p:spPr>
        </p:pic>
        <p:sp>
          <p:nvSpPr>
            <p:cNvPr id="7" name="TextBox 6"/>
            <p:cNvSpPr txBox="1"/>
            <p:nvPr/>
          </p:nvSpPr>
          <p:spPr>
            <a:xfrm>
              <a:off x="611560" y="3841884"/>
              <a:ext cx="877163" cy="523220"/>
            </a:xfrm>
            <a:prstGeom prst="rect">
              <a:avLst/>
            </a:prstGeom>
            <a:noFill/>
          </p:spPr>
          <p:txBody>
            <a:bodyPr wrap="none" rtlCol="0">
              <a:spAutoFit/>
            </a:bodyPr>
            <a:lstStyle/>
            <a:p>
              <a:r>
                <a:rPr lang="en-GB" sz="1400" b="1" dirty="0" smtClean="0"/>
                <a:t>Auckland</a:t>
              </a:r>
            </a:p>
            <a:p>
              <a:r>
                <a:rPr lang="en-GB" sz="1400" b="1" dirty="0" smtClean="0"/>
                <a:t>1965</a:t>
              </a:r>
              <a:endParaRPr lang="en-GB" sz="1400" b="1"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TextBox 24"/>
          <p:cNvSpPr txBox="1"/>
          <p:nvPr/>
        </p:nvSpPr>
        <p:spPr>
          <a:xfrm>
            <a:off x="1360725" y="1196752"/>
            <a:ext cx="2491195" cy="830997"/>
          </a:xfrm>
          <a:prstGeom prst="rect">
            <a:avLst/>
          </a:prstGeom>
          <a:noFill/>
        </p:spPr>
        <p:txBody>
          <a:bodyPr wrap="none" rtlCol="0">
            <a:spAutoFit/>
          </a:bodyPr>
          <a:lstStyle/>
          <a:p>
            <a:r>
              <a:rPr lang="en-GB" sz="4800" b="1" dirty="0" smtClean="0">
                <a:solidFill>
                  <a:schemeClr val="bg1">
                    <a:lumMod val="95000"/>
                  </a:schemeClr>
                </a:solidFill>
              </a:rPr>
              <a:t>language</a:t>
            </a:r>
            <a:endParaRPr lang="en-GB" sz="4800" b="1" dirty="0">
              <a:solidFill>
                <a:schemeClr val="bg1">
                  <a:lumMod val="95000"/>
                </a:schemeClr>
              </a:solidFill>
            </a:endParaRPr>
          </a:p>
        </p:txBody>
      </p:sp>
      <p:sp>
        <p:nvSpPr>
          <p:cNvPr id="2" name="Title 1"/>
          <p:cNvSpPr>
            <a:spLocks noGrp="1"/>
          </p:cNvSpPr>
          <p:nvPr>
            <p:ph type="title"/>
          </p:nvPr>
        </p:nvSpPr>
        <p:spPr>
          <a:xfrm>
            <a:off x="457200" y="-99392"/>
            <a:ext cx="8229600" cy="1143000"/>
          </a:xfrm>
        </p:spPr>
        <p:txBody>
          <a:bodyPr/>
          <a:lstStyle/>
          <a:p>
            <a:r>
              <a:rPr lang="en-GB" b="1" dirty="0" smtClean="0"/>
              <a:t>Managing digital identity</a:t>
            </a:r>
            <a:endParaRPr lang="en-GB" b="1" dirty="0"/>
          </a:p>
        </p:txBody>
      </p:sp>
      <p:sp>
        <p:nvSpPr>
          <p:cNvPr id="5" name="TextBox 4"/>
          <p:cNvSpPr txBox="1"/>
          <p:nvPr/>
        </p:nvSpPr>
        <p:spPr>
          <a:xfrm>
            <a:off x="635898" y="1988840"/>
            <a:ext cx="2351926" cy="1200329"/>
          </a:xfrm>
          <a:prstGeom prst="rect">
            <a:avLst/>
          </a:prstGeom>
          <a:noFill/>
        </p:spPr>
        <p:txBody>
          <a:bodyPr wrap="none" rtlCol="0">
            <a:spAutoFit/>
          </a:bodyPr>
          <a:lstStyle/>
          <a:p>
            <a:r>
              <a:rPr lang="en-GB" sz="7200" b="1" dirty="0" smtClean="0">
                <a:solidFill>
                  <a:schemeClr val="bg1">
                    <a:lumMod val="75000"/>
                  </a:schemeClr>
                </a:solidFill>
              </a:rPr>
              <a:t>name</a:t>
            </a:r>
            <a:endParaRPr lang="en-GB" sz="7200" b="1" dirty="0">
              <a:solidFill>
                <a:schemeClr val="bg1">
                  <a:lumMod val="75000"/>
                </a:schemeClr>
              </a:solidFill>
            </a:endParaRPr>
          </a:p>
        </p:txBody>
      </p:sp>
      <p:sp>
        <p:nvSpPr>
          <p:cNvPr id="6" name="TextBox 5"/>
          <p:cNvSpPr txBox="1"/>
          <p:nvPr/>
        </p:nvSpPr>
        <p:spPr>
          <a:xfrm>
            <a:off x="5292080" y="2852936"/>
            <a:ext cx="2878993" cy="1200329"/>
          </a:xfrm>
          <a:prstGeom prst="rect">
            <a:avLst/>
          </a:prstGeom>
          <a:noFill/>
        </p:spPr>
        <p:txBody>
          <a:bodyPr wrap="none" rtlCol="0">
            <a:spAutoFit/>
          </a:bodyPr>
          <a:lstStyle/>
          <a:p>
            <a:r>
              <a:rPr lang="en-GB" sz="7200" b="1" dirty="0" smtClean="0">
                <a:solidFill>
                  <a:schemeClr val="bg1">
                    <a:lumMod val="95000"/>
                  </a:schemeClr>
                </a:solidFill>
              </a:rPr>
              <a:t>images</a:t>
            </a:r>
            <a:endParaRPr lang="en-GB" sz="7200" b="1" dirty="0">
              <a:solidFill>
                <a:schemeClr val="bg1">
                  <a:lumMod val="95000"/>
                </a:schemeClr>
              </a:solidFill>
            </a:endParaRPr>
          </a:p>
        </p:txBody>
      </p:sp>
      <p:sp>
        <p:nvSpPr>
          <p:cNvPr id="7" name="TextBox 6"/>
          <p:cNvSpPr txBox="1"/>
          <p:nvPr/>
        </p:nvSpPr>
        <p:spPr>
          <a:xfrm>
            <a:off x="3347864" y="3789040"/>
            <a:ext cx="4663393" cy="1323439"/>
          </a:xfrm>
          <a:prstGeom prst="rect">
            <a:avLst/>
          </a:prstGeom>
          <a:noFill/>
        </p:spPr>
        <p:txBody>
          <a:bodyPr wrap="none" rtlCol="0">
            <a:spAutoFit/>
          </a:bodyPr>
          <a:lstStyle/>
          <a:p>
            <a:r>
              <a:rPr lang="en-GB" sz="8000" b="1" dirty="0" smtClean="0">
                <a:solidFill>
                  <a:schemeClr val="bg1">
                    <a:lumMod val="75000"/>
                  </a:schemeClr>
                </a:solidFill>
              </a:rPr>
              <a:t>netiquette</a:t>
            </a:r>
            <a:endParaRPr lang="en-GB" sz="8000" b="1" dirty="0">
              <a:solidFill>
                <a:schemeClr val="bg1">
                  <a:lumMod val="75000"/>
                </a:schemeClr>
              </a:solidFill>
            </a:endParaRPr>
          </a:p>
        </p:txBody>
      </p:sp>
      <p:sp>
        <p:nvSpPr>
          <p:cNvPr id="8" name="TextBox 7"/>
          <p:cNvSpPr txBox="1"/>
          <p:nvPr/>
        </p:nvSpPr>
        <p:spPr>
          <a:xfrm flipH="1">
            <a:off x="1907704" y="3356992"/>
            <a:ext cx="3024339" cy="830997"/>
          </a:xfrm>
          <a:prstGeom prst="rect">
            <a:avLst/>
          </a:prstGeom>
          <a:noFill/>
        </p:spPr>
        <p:txBody>
          <a:bodyPr wrap="square" rtlCol="0">
            <a:spAutoFit/>
          </a:bodyPr>
          <a:lstStyle/>
          <a:p>
            <a:r>
              <a:rPr lang="en-GB" sz="4800" b="1" dirty="0" smtClean="0">
                <a:solidFill>
                  <a:schemeClr val="bg1">
                    <a:lumMod val="65000"/>
                  </a:schemeClr>
                </a:solidFill>
              </a:rPr>
              <a:t>reputation</a:t>
            </a:r>
            <a:endParaRPr lang="en-GB" sz="4800" b="1" dirty="0">
              <a:solidFill>
                <a:schemeClr val="bg1">
                  <a:lumMod val="65000"/>
                </a:schemeClr>
              </a:solidFill>
            </a:endParaRPr>
          </a:p>
        </p:txBody>
      </p:sp>
      <p:sp>
        <p:nvSpPr>
          <p:cNvPr id="9" name="TextBox 8"/>
          <p:cNvSpPr txBox="1"/>
          <p:nvPr/>
        </p:nvSpPr>
        <p:spPr>
          <a:xfrm>
            <a:off x="2411760" y="4869160"/>
            <a:ext cx="2394823" cy="1107996"/>
          </a:xfrm>
          <a:prstGeom prst="rect">
            <a:avLst/>
          </a:prstGeom>
          <a:noFill/>
        </p:spPr>
        <p:txBody>
          <a:bodyPr wrap="none" rtlCol="0">
            <a:spAutoFit/>
          </a:bodyPr>
          <a:lstStyle/>
          <a:p>
            <a:r>
              <a:rPr lang="en-GB" sz="6600" b="1" dirty="0" smtClean="0">
                <a:solidFill>
                  <a:schemeClr val="bg1">
                    <a:lumMod val="75000"/>
                  </a:schemeClr>
                </a:solidFill>
              </a:rPr>
              <a:t>avatar</a:t>
            </a:r>
            <a:endParaRPr lang="en-GB" sz="6600" b="1" dirty="0">
              <a:solidFill>
                <a:schemeClr val="bg1">
                  <a:lumMod val="75000"/>
                </a:schemeClr>
              </a:solidFill>
            </a:endParaRPr>
          </a:p>
        </p:txBody>
      </p:sp>
      <p:sp>
        <p:nvSpPr>
          <p:cNvPr id="10" name="TextBox 9"/>
          <p:cNvSpPr txBox="1"/>
          <p:nvPr/>
        </p:nvSpPr>
        <p:spPr>
          <a:xfrm>
            <a:off x="4788024" y="4941168"/>
            <a:ext cx="2275751" cy="646331"/>
          </a:xfrm>
          <a:prstGeom prst="rect">
            <a:avLst/>
          </a:prstGeom>
          <a:noFill/>
        </p:spPr>
        <p:txBody>
          <a:bodyPr wrap="none" rtlCol="0">
            <a:spAutoFit/>
          </a:bodyPr>
          <a:lstStyle/>
          <a:p>
            <a:r>
              <a:rPr lang="en-GB" sz="3600" b="1" dirty="0" smtClean="0">
                <a:solidFill>
                  <a:schemeClr val="bg1">
                    <a:lumMod val="85000"/>
                  </a:schemeClr>
                </a:solidFill>
              </a:rPr>
              <a:t>interaction</a:t>
            </a:r>
            <a:endParaRPr lang="en-GB" sz="3600" b="1" dirty="0">
              <a:solidFill>
                <a:schemeClr val="bg1">
                  <a:lumMod val="85000"/>
                </a:schemeClr>
              </a:solidFill>
            </a:endParaRPr>
          </a:p>
        </p:txBody>
      </p:sp>
      <p:sp>
        <p:nvSpPr>
          <p:cNvPr id="11" name="TextBox 10"/>
          <p:cNvSpPr txBox="1"/>
          <p:nvPr/>
        </p:nvSpPr>
        <p:spPr>
          <a:xfrm>
            <a:off x="1336285" y="3933056"/>
            <a:ext cx="1867563" cy="769441"/>
          </a:xfrm>
          <a:prstGeom prst="rect">
            <a:avLst/>
          </a:prstGeom>
          <a:noFill/>
        </p:spPr>
        <p:txBody>
          <a:bodyPr wrap="none" rtlCol="0">
            <a:spAutoFit/>
          </a:bodyPr>
          <a:lstStyle/>
          <a:p>
            <a:r>
              <a:rPr lang="en-GB" sz="4400" b="1" dirty="0" smtClean="0">
                <a:solidFill>
                  <a:schemeClr val="bg1">
                    <a:lumMod val="85000"/>
                  </a:schemeClr>
                </a:solidFill>
              </a:rPr>
              <a:t>privacy</a:t>
            </a:r>
            <a:endParaRPr lang="en-GB" sz="4400" b="1" dirty="0">
              <a:solidFill>
                <a:schemeClr val="bg1">
                  <a:lumMod val="85000"/>
                </a:schemeClr>
              </a:solidFill>
            </a:endParaRPr>
          </a:p>
        </p:txBody>
      </p:sp>
      <p:sp>
        <p:nvSpPr>
          <p:cNvPr id="12" name="TextBox 11"/>
          <p:cNvSpPr txBox="1"/>
          <p:nvPr/>
        </p:nvSpPr>
        <p:spPr>
          <a:xfrm>
            <a:off x="4574736" y="2276872"/>
            <a:ext cx="2805576" cy="646331"/>
          </a:xfrm>
          <a:prstGeom prst="rect">
            <a:avLst/>
          </a:prstGeom>
          <a:noFill/>
        </p:spPr>
        <p:txBody>
          <a:bodyPr wrap="none" rtlCol="0">
            <a:spAutoFit/>
          </a:bodyPr>
          <a:lstStyle/>
          <a:p>
            <a:r>
              <a:rPr lang="en-GB" sz="3600" b="1" dirty="0" smtClean="0">
                <a:solidFill>
                  <a:schemeClr val="bg1">
                    <a:lumMod val="85000"/>
                  </a:schemeClr>
                </a:solidFill>
              </a:rPr>
              <a:t>personal data</a:t>
            </a:r>
            <a:endParaRPr lang="en-GB" sz="3600" b="1" dirty="0">
              <a:solidFill>
                <a:schemeClr val="bg1">
                  <a:lumMod val="85000"/>
                </a:schemeClr>
              </a:solidFill>
            </a:endParaRPr>
          </a:p>
        </p:txBody>
      </p:sp>
      <p:sp>
        <p:nvSpPr>
          <p:cNvPr id="13" name="TextBox 12"/>
          <p:cNvSpPr txBox="1"/>
          <p:nvPr/>
        </p:nvSpPr>
        <p:spPr>
          <a:xfrm>
            <a:off x="539552" y="2996952"/>
            <a:ext cx="1675972" cy="646331"/>
          </a:xfrm>
          <a:prstGeom prst="rect">
            <a:avLst/>
          </a:prstGeom>
          <a:noFill/>
        </p:spPr>
        <p:txBody>
          <a:bodyPr wrap="none" rtlCol="0">
            <a:spAutoFit/>
          </a:bodyPr>
          <a:lstStyle/>
          <a:p>
            <a:r>
              <a:rPr lang="en-GB" sz="3600" b="1" dirty="0" smtClean="0">
                <a:solidFill>
                  <a:schemeClr val="bg1">
                    <a:lumMod val="85000"/>
                  </a:schemeClr>
                </a:solidFill>
              </a:rPr>
              <a:t>identity</a:t>
            </a:r>
            <a:endParaRPr lang="en-GB" sz="3600" b="1" dirty="0">
              <a:solidFill>
                <a:schemeClr val="bg1">
                  <a:lumMod val="85000"/>
                </a:schemeClr>
              </a:solidFill>
            </a:endParaRPr>
          </a:p>
        </p:txBody>
      </p:sp>
      <p:sp>
        <p:nvSpPr>
          <p:cNvPr id="14" name="TextBox 13"/>
          <p:cNvSpPr txBox="1"/>
          <p:nvPr/>
        </p:nvSpPr>
        <p:spPr>
          <a:xfrm>
            <a:off x="2109642" y="4581128"/>
            <a:ext cx="1382238" cy="646331"/>
          </a:xfrm>
          <a:prstGeom prst="rect">
            <a:avLst/>
          </a:prstGeom>
          <a:noFill/>
        </p:spPr>
        <p:txBody>
          <a:bodyPr wrap="none" rtlCol="0">
            <a:spAutoFit/>
          </a:bodyPr>
          <a:lstStyle/>
          <a:p>
            <a:r>
              <a:rPr lang="en-GB" sz="3600" b="1" dirty="0" smtClean="0">
                <a:solidFill>
                  <a:schemeClr val="bg1">
                    <a:lumMod val="65000"/>
                  </a:schemeClr>
                </a:solidFill>
              </a:rPr>
              <a:t>legacy</a:t>
            </a:r>
            <a:endParaRPr lang="en-GB" sz="3600" b="1" dirty="0">
              <a:solidFill>
                <a:schemeClr val="bg1">
                  <a:lumMod val="65000"/>
                </a:schemeClr>
              </a:solidFill>
            </a:endParaRPr>
          </a:p>
        </p:txBody>
      </p:sp>
      <p:sp>
        <p:nvSpPr>
          <p:cNvPr id="15" name="TextBox 14"/>
          <p:cNvSpPr txBox="1"/>
          <p:nvPr/>
        </p:nvSpPr>
        <p:spPr>
          <a:xfrm flipH="1">
            <a:off x="4716016" y="5445224"/>
            <a:ext cx="2160240" cy="584775"/>
          </a:xfrm>
          <a:prstGeom prst="rect">
            <a:avLst/>
          </a:prstGeom>
          <a:noFill/>
        </p:spPr>
        <p:txBody>
          <a:bodyPr wrap="square" rtlCol="0">
            <a:spAutoFit/>
          </a:bodyPr>
          <a:lstStyle/>
          <a:p>
            <a:r>
              <a:rPr lang="en-GB" sz="3200" b="1" dirty="0" smtClean="0">
                <a:solidFill>
                  <a:schemeClr val="bg1">
                    <a:lumMod val="65000"/>
                  </a:schemeClr>
                </a:solidFill>
              </a:rPr>
              <a:t>reputation</a:t>
            </a:r>
            <a:endParaRPr lang="en-GB" sz="3200" b="1" dirty="0">
              <a:solidFill>
                <a:schemeClr val="bg1">
                  <a:lumMod val="65000"/>
                </a:schemeClr>
              </a:solidFill>
            </a:endParaRPr>
          </a:p>
        </p:txBody>
      </p:sp>
      <p:sp>
        <p:nvSpPr>
          <p:cNvPr id="16" name="TextBox 15"/>
          <p:cNvSpPr txBox="1"/>
          <p:nvPr/>
        </p:nvSpPr>
        <p:spPr>
          <a:xfrm>
            <a:off x="3543518" y="5673442"/>
            <a:ext cx="1388522" cy="707886"/>
          </a:xfrm>
          <a:prstGeom prst="rect">
            <a:avLst/>
          </a:prstGeom>
          <a:noFill/>
        </p:spPr>
        <p:txBody>
          <a:bodyPr wrap="none" rtlCol="0">
            <a:spAutoFit/>
          </a:bodyPr>
          <a:lstStyle/>
          <a:p>
            <a:r>
              <a:rPr lang="en-GB" sz="4000" b="1" dirty="0" smtClean="0">
                <a:solidFill>
                  <a:schemeClr val="bg1">
                    <a:lumMod val="75000"/>
                  </a:schemeClr>
                </a:solidFill>
              </a:rPr>
              <a:t>name</a:t>
            </a:r>
            <a:endParaRPr lang="en-GB" sz="4000" b="1" dirty="0">
              <a:solidFill>
                <a:schemeClr val="bg1">
                  <a:lumMod val="75000"/>
                </a:schemeClr>
              </a:solidFill>
            </a:endParaRPr>
          </a:p>
        </p:txBody>
      </p:sp>
      <p:sp>
        <p:nvSpPr>
          <p:cNvPr id="17" name="TextBox 16"/>
          <p:cNvSpPr txBox="1"/>
          <p:nvPr/>
        </p:nvSpPr>
        <p:spPr>
          <a:xfrm>
            <a:off x="5187582" y="3697868"/>
            <a:ext cx="1256626" cy="523220"/>
          </a:xfrm>
          <a:prstGeom prst="rect">
            <a:avLst/>
          </a:prstGeom>
          <a:noFill/>
        </p:spPr>
        <p:txBody>
          <a:bodyPr wrap="none" rtlCol="0">
            <a:spAutoFit/>
          </a:bodyPr>
          <a:lstStyle/>
          <a:p>
            <a:r>
              <a:rPr lang="en-GB" sz="2800" b="1" dirty="0" smtClean="0">
                <a:solidFill>
                  <a:schemeClr val="bg1">
                    <a:lumMod val="85000"/>
                  </a:schemeClr>
                </a:solidFill>
              </a:rPr>
              <a:t>privacy</a:t>
            </a:r>
            <a:endParaRPr lang="en-GB" sz="2800" b="1" dirty="0">
              <a:solidFill>
                <a:schemeClr val="bg1">
                  <a:lumMod val="85000"/>
                </a:schemeClr>
              </a:solidFill>
            </a:endParaRPr>
          </a:p>
        </p:txBody>
      </p:sp>
      <p:sp>
        <p:nvSpPr>
          <p:cNvPr id="18" name="TextBox 17"/>
          <p:cNvSpPr txBox="1"/>
          <p:nvPr/>
        </p:nvSpPr>
        <p:spPr>
          <a:xfrm>
            <a:off x="1619672" y="5590981"/>
            <a:ext cx="1532664" cy="646331"/>
          </a:xfrm>
          <a:prstGeom prst="rect">
            <a:avLst/>
          </a:prstGeom>
          <a:noFill/>
        </p:spPr>
        <p:txBody>
          <a:bodyPr wrap="none" rtlCol="0">
            <a:spAutoFit/>
          </a:bodyPr>
          <a:lstStyle/>
          <a:p>
            <a:r>
              <a:rPr lang="en-GB" sz="3600" b="1" dirty="0" smtClean="0">
                <a:solidFill>
                  <a:schemeClr val="bg1">
                    <a:lumMod val="85000"/>
                  </a:schemeClr>
                </a:solidFill>
              </a:rPr>
              <a:t>images</a:t>
            </a:r>
            <a:endParaRPr lang="en-GB" sz="3600" b="1" dirty="0">
              <a:solidFill>
                <a:schemeClr val="bg1">
                  <a:lumMod val="85000"/>
                </a:schemeClr>
              </a:solidFill>
            </a:endParaRPr>
          </a:p>
        </p:txBody>
      </p:sp>
      <p:sp>
        <p:nvSpPr>
          <p:cNvPr id="19"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chemeClr val="tx2">
                    <a:lumMod val="75000"/>
                  </a:schemeClr>
                </a:solidFill>
                <a:latin typeface="Calibri" pitchFamily="34" charset="0"/>
              </a:rPr>
              <a:t>cc  Steve Wheeler, University of Plymouth, 2010</a:t>
            </a:r>
            <a:endParaRPr lang="en-US" sz="1400" dirty="0">
              <a:solidFill>
                <a:schemeClr val="tx2">
                  <a:lumMod val="75000"/>
                </a:schemeClr>
              </a:solidFill>
              <a:latin typeface="Calibri" pitchFamily="34" charset="0"/>
            </a:endParaRPr>
          </a:p>
        </p:txBody>
      </p:sp>
      <p:sp>
        <p:nvSpPr>
          <p:cNvPr id="20" name="TextBox 19"/>
          <p:cNvSpPr txBox="1"/>
          <p:nvPr/>
        </p:nvSpPr>
        <p:spPr>
          <a:xfrm>
            <a:off x="2483768" y="2852936"/>
            <a:ext cx="2734595" cy="769441"/>
          </a:xfrm>
          <a:prstGeom prst="rect">
            <a:avLst/>
          </a:prstGeom>
          <a:noFill/>
        </p:spPr>
        <p:txBody>
          <a:bodyPr wrap="none" rtlCol="0">
            <a:spAutoFit/>
          </a:bodyPr>
          <a:lstStyle/>
          <a:p>
            <a:r>
              <a:rPr lang="en-GB" sz="4400" b="1" dirty="0" smtClean="0">
                <a:solidFill>
                  <a:schemeClr val="bg1">
                    <a:lumMod val="85000"/>
                  </a:schemeClr>
                </a:solidFill>
              </a:rPr>
              <a:t>interaction</a:t>
            </a:r>
            <a:endParaRPr lang="en-GB" sz="4400" b="1" dirty="0">
              <a:solidFill>
                <a:schemeClr val="bg1">
                  <a:lumMod val="85000"/>
                </a:schemeClr>
              </a:solidFill>
            </a:endParaRPr>
          </a:p>
        </p:txBody>
      </p:sp>
      <p:grpSp>
        <p:nvGrpSpPr>
          <p:cNvPr id="3" name="Group 26"/>
          <p:cNvGrpSpPr/>
          <p:nvPr/>
        </p:nvGrpSpPr>
        <p:grpSpPr>
          <a:xfrm>
            <a:off x="2555776" y="1052736"/>
            <a:ext cx="4214331" cy="5605272"/>
            <a:chOff x="2555776" y="1052736"/>
            <a:chExt cx="4214331" cy="5605272"/>
          </a:xfrm>
        </p:grpSpPr>
        <p:sp>
          <p:nvSpPr>
            <p:cNvPr id="21" name="Rectangle 20"/>
            <p:cNvSpPr/>
            <p:nvPr/>
          </p:nvSpPr>
          <p:spPr>
            <a:xfrm rot="21291612">
              <a:off x="5157230" y="6381009"/>
              <a:ext cx="1612877" cy="276999"/>
            </a:xfrm>
            <a:prstGeom prst="rect">
              <a:avLst/>
            </a:prstGeom>
          </p:spPr>
          <p:txBody>
            <a:bodyPr wrap="none">
              <a:spAutoFit/>
            </a:bodyPr>
            <a:lstStyle/>
            <a:p>
              <a:r>
                <a:rPr lang="en-GB" sz="1200" dirty="0" smtClean="0"/>
                <a:t>http://i.dailymail.co.uk</a:t>
              </a:r>
              <a:endParaRPr lang="en-GB" sz="1200" dirty="0"/>
            </a:p>
          </p:txBody>
        </p:sp>
        <p:grpSp>
          <p:nvGrpSpPr>
            <p:cNvPr id="4" name="Group 25"/>
            <p:cNvGrpSpPr/>
            <p:nvPr/>
          </p:nvGrpSpPr>
          <p:grpSpPr>
            <a:xfrm rot="21339766">
              <a:off x="2555776" y="1052736"/>
              <a:ext cx="4064378" cy="5445224"/>
              <a:chOff x="2555776" y="1052736"/>
              <a:chExt cx="4064378" cy="5445224"/>
            </a:xfrm>
          </p:grpSpPr>
          <p:pic>
            <p:nvPicPr>
              <p:cNvPr id="22" name="Picture 21" descr="drunk.jpg"/>
              <p:cNvPicPr>
                <a:picLocks noChangeAspect="1"/>
              </p:cNvPicPr>
              <p:nvPr/>
            </p:nvPicPr>
            <p:blipFill>
              <a:blip r:embed="rId3" cstate="print"/>
              <a:stretch>
                <a:fillRect/>
              </a:stretch>
            </p:blipFill>
            <p:spPr>
              <a:xfrm>
                <a:off x="2555776" y="1052736"/>
                <a:ext cx="4064378" cy="5445224"/>
              </a:xfrm>
              <a:prstGeom prst="rect">
                <a:avLst/>
              </a:prstGeom>
            </p:spPr>
          </p:pic>
          <p:sp>
            <p:nvSpPr>
              <p:cNvPr id="23" name="Rectangle 22"/>
              <p:cNvSpPr/>
              <p:nvPr/>
            </p:nvSpPr>
            <p:spPr>
              <a:xfrm>
                <a:off x="3491880" y="1772816"/>
                <a:ext cx="648072" cy="2160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Rectangle 23"/>
              <p:cNvSpPr/>
              <p:nvPr/>
            </p:nvSpPr>
            <p:spPr>
              <a:xfrm rot="20090935">
                <a:off x="3651081" y="3412461"/>
                <a:ext cx="648072" cy="2160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26" name="TextBox 25"/>
          <p:cNvSpPr txBox="1"/>
          <p:nvPr/>
        </p:nvSpPr>
        <p:spPr>
          <a:xfrm rot="20970005">
            <a:off x="723550" y="3021476"/>
            <a:ext cx="7802276" cy="1569660"/>
          </a:xfrm>
          <a:prstGeom prst="rect">
            <a:avLst/>
          </a:prstGeom>
          <a:solidFill>
            <a:srgbClr val="FFFF00"/>
          </a:solidFill>
        </p:spPr>
        <p:txBody>
          <a:bodyPr wrap="square" rtlCol="0">
            <a:spAutoFit/>
          </a:bodyPr>
          <a:lstStyle/>
          <a:p>
            <a:pPr algn="ctr"/>
            <a:r>
              <a:rPr lang="en-GB" sz="4800" b="1" dirty="0" smtClean="0"/>
              <a:t>Understanding the Consequences</a:t>
            </a:r>
            <a:endParaRPr lang="en-US" sz="4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3" descr="tv family.jpg"/>
          <p:cNvPicPr>
            <a:picLocks noChangeAspect="1"/>
          </p:cNvPicPr>
          <p:nvPr/>
        </p:nvPicPr>
        <p:blipFill>
          <a:blip r:embed="rId3" cstate="print"/>
          <a:srcRect/>
          <a:stretch>
            <a:fillRect/>
          </a:stretch>
        </p:blipFill>
        <p:spPr bwMode="auto">
          <a:xfrm>
            <a:off x="0" y="-714375"/>
            <a:ext cx="9575800" cy="7572375"/>
          </a:xfrm>
          <a:prstGeom prst="rect">
            <a:avLst/>
          </a:prstGeom>
          <a:noFill/>
          <a:ln w="9525">
            <a:noFill/>
            <a:miter lim="800000"/>
            <a:headEnd/>
            <a:tailEnd/>
          </a:ln>
        </p:spPr>
      </p:pic>
      <p:sp>
        <p:nvSpPr>
          <p:cNvPr id="17411" name="Title 1"/>
          <p:cNvSpPr>
            <a:spLocks noGrp="1"/>
          </p:cNvSpPr>
          <p:nvPr>
            <p:ph type="title"/>
          </p:nvPr>
        </p:nvSpPr>
        <p:spPr>
          <a:xfrm>
            <a:off x="842963" y="5572125"/>
            <a:ext cx="8229600" cy="1143000"/>
          </a:xfrm>
        </p:spPr>
        <p:txBody>
          <a:bodyPr/>
          <a:lstStyle/>
          <a:p>
            <a:pPr eaLnBrk="1" hangingPunct="1"/>
            <a:r>
              <a:rPr lang="en-GB" b="1" dirty="0" smtClean="0">
                <a:solidFill>
                  <a:srgbClr val="FFFF00"/>
                </a:solidFill>
              </a:rPr>
              <a:t>We are family</a:t>
            </a:r>
          </a:p>
        </p:txBody>
      </p:sp>
      <p:sp>
        <p:nvSpPr>
          <p:cNvPr id="17412"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rgbClr val="FFFF00"/>
                </a:solidFill>
                <a:latin typeface="Calibri" pitchFamily="34" charset="0"/>
              </a:rPr>
              <a:t>cc  Steve Wheeler, University of Plymouth, </a:t>
            </a:r>
            <a:r>
              <a:rPr lang="en-GB" sz="1400" dirty="0" smtClean="0">
                <a:solidFill>
                  <a:srgbClr val="FFFF00"/>
                </a:solidFill>
                <a:latin typeface="Calibri" pitchFamily="34" charset="0"/>
              </a:rPr>
              <a:t>2010</a:t>
            </a:r>
            <a:endParaRPr lang="en-US" sz="1400" dirty="0">
              <a:solidFill>
                <a:srgbClr val="FFFF00"/>
              </a:solidFill>
              <a:latin typeface="Calibri" pitchFamily="34" charset="0"/>
            </a:endParaRPr>
          </a:p>
        </p:txBody>
      </p:sp>
      <p:sp>
        <p:nvSpPr>
          <p:cNvPr id="17413" name="Rectangle 4"/>
          <p:cNvSpPr>
            <a:spLocks noChangeArrowheads="1"/>
          </p:cNvSpPr>
          <p:nvPr/>
        </p:nvSpPr>
        <p:spPr bwMode="auto">
          <a:xfrm>
            <a:off x="285750" y="6407150"/>
            <a:ext cx="1804988" cy="307975"/>
          </a:xfrm>
          <a:prstGeom prst="rect">
            <a:avLst/>
          </a:prstGeom>
          <a:noFill/>
          <a:ln w="9525">
            <a:noFill/>
            <a:miter lim="800000"/>
            <a:headEnd/>
            <a:tailEnd/>
          </a:ln>
        </p:spPr>
        <p:txBody>
          <a:bodyPr wrap="none">
            <a:spAutoFit/>
          </a:bodyPr>
          <a:lstStyle/>
          <a:p>
            <a:r>
              <a:rPr lang="en-GB" sz="1400">
                <a:solidFill>
                  <a:schemeClr val="bg1"/>
                </a:solidFill>
              </a:rPr>
              <a:t>http://pro.corbis.com</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857250"/>
          </a:xfrm>
        </p:spPr>
        <p:txBody>
          <a:bodyPr/>
          <a:lstStyle/>
          <a:p>
            <a:pPr eaLnBrk="1" hangingPunct="1"/>
            <a:r>
              <a:rPr lang="en-GB" b="1" smtClean="0">
                <a:solidFill>
                  <a:srgbClr val="7030A0"/>
                </a:solidFill>
              </a:rPr>
              <a:t>Wii are family!</a:t>
            </a:r>
          </a:p>
        </p:txBody>
      </p:sp>
      <p:pic>
        <p:nvPicPr>
          <p:cNvPr id="18435" name="Content Placeholder 4" descr="wii-family-play.jpg"/>
          <p:cNvPicPr>
            <a:picLocks noGrp="1" noChangeAspect="1"/>
          </p:cNvPicPr>
          <p:nvPr>
            <p:ph idx="1"/>
          </p:nvPr>
        </p:nvPicPr>
        <p:blipFill>
          <a:blip r:embed="rId3" cstate="print"/>
          <a:srcRect/>
          <a:stretch>
            <a:fillRect/>
          </a:stretch>
        </p:blipFill>
        <p:spPr>
          <a:xfrm>
            <a:off x="1000125" y="1212850"/>
            <a:ext cx="7000875" cy="5030788"/>
          </a:xfrm>
        </p:spPr>
      </p:pic>
      <p:sp>
        <p:nvSpPr>
          <p:cNvPr id="18436"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rgbClr val="002060"/>
                </a:solidFill>
                <a:latin typeface="Calibri" pitchFamily="34" charset="0"/>
              </a:rPr>
              <a:t>cc  Steve Wheeler, University of Plymouth, </a:t>
            </a:r>
            <a:r>
              <a:rPr lang="en-GB" sz="1400" dirty="0" smtClean="0">
                <a:solidFill>
                  <a:srgbClr val="002060"/>
                </a:solidFill>
                <a:latin typeface="Calibri" pitchFamily="34" charset="0"/>
              </a:rPr>
              <a:t>2010</a:t>
            </a:r>
            <a:endParaRPr lang="en-US" sz="1400" dirty="0">
              <a:solidFill>
                <a:srgbClr val="002060"/>
              </a:solidFill>
              <a:latin typeface="Calibri" pitchFamily="34" charset="0"/>
            </a:endParaRPr>
          </a:p>
        </p:txBody>
      </p:sp>
      <p:sp>
        <p:nvSpPr>
          <p:cNvPr id="18437" name="Rectangle 4"/>
          <p:cNvSpPr>
            <a:spLocks noChangeArrowheads="1"/>
          </p:cNvSpPr>
          <p:nvPr/>
        </p:nvSpPr>
        <p:spPr bwMode="auto">
          <a:xfrm>
            <a:off x="3519488" y="6345238"/>
            <a:ext cx="2195512" cy="307975"/>
          </a:xfrm>
          <a:prstGeom prst="rect">
            <a:avLst/>
          </a:prstGeom>
          <a:noFill/>
          <a:ln w="9525">
            <a:noFill/>
            <a:miter lim="800000"/>
            <a:headEnd/>
            <a:tailEnd/>
          </a:ln>
        </p:spPr>
        <p:txBody>
          <a:bodyPr wrap="none">
            <a:spAutoFit/>
          </a:bodyPr>
          <a:lstStyle/>
          <a:p>
            <a:r>
              <a:rPr lang="en-GB" sz="1400"/>
              <a:t>http://wiifitnessdepot.com</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9459" name="Title 3"/>
          <p:cNvSpPr>
            <a:spLocks noGrp="1"/>
          </p:cNvSpPr>
          <p:nvPr>
            <p:ph type="title"/>
          </p:nvPr>
        </p:nvSpPr>
        <p:spPr>
          <a:xfrm>
            <a:off x="457200" y="0"/>
            <a:ext cx="8229600" cy="1143000"/>
          </a:xfrm>
        </p:spPr>
        <p:txBody>
          <a:bodyPr/>
          <a:lstStyle/>
          <a:p>
            <a:pPr eaLnBrk="1" hangingPunct="1"/>
            <a:r>
              <a:rPr lang="en-GB" b="1" smtClean="0"/>
              <a:t>funnels or webs?</a:t>
            </a:r>
          </a:p>
        </p:txBody>
      </p:sp>
      <p:sp>
        <p:nvSpPr>
          <p:cNvPr id="12292" name="TextBox 4"/>
          <p:cNvSpPr txBox="1">
            <a:spLocks noChangeArrowheads="1"/>
          </p:cNvSpPr>
          <p:nvPr/>
        </p:nvSpPr>
        <p:spPr bwMode="auto">
          <a:xfrm>
            <a:off x="500063" y="1214438"/>
            <a:ext cx="3643312" cy="5386387"/>
          </a:xfrm>
          <a:prstGeom prst="rect">
            <a:avLst/>
          </a:prstGeom>
          <a:noFill/>
          <a:ln w="9525">
            <a:noFill/>
            <a:miter lim="800000"/>
            <a:headEnd/>
            <a:tailEnd/>
          </a:ln>
        </p:spPr>
        <p:txBody>
          <a:bodyPr>
            <a:spAutoFit/>
          </a:bodyPr>
          <a:lstStyle/>
          <a:p>
            <a:pPr>
              <a:defRPr/>
            </a:pPr>
            <a:r>
              <a:rPr lang="en-GB" sz="2600" i="1" dirty="0">
                <a:latin typeface="+mj-lt"/>
              </a:rPr>
              <a:t>“The current search for new educational funnels must be reversed into the search for their institutional inverse: educational webs which heighten the opportunity for each one to transform each moment [...] into one of learning, sharing and caring”.</a:t>
            </a:r>
          </a:p>
          <a:p>
            <a:pPr>
              <a:defRPr/>
            </a:pPr>
            <a:endParaRPr lang="en-GB" sz="2600" dirty="0">
              <a:latin typeface="+mj-lt"/>
            </a:endParaRPr>
          </a:p>
          <a:p>
            <a:pPr>
              <a:defRPr/>
            </a:pPr>
            <a:r>
              <a:rPr lang="en-GB" sz="2800" dirty="0">
                <a:latin typeface="Calibri" pitchFamily="34" charset="0"/>
              </a:rPr>
              <a:t>–</a:t>
            </a:r>
            <a:r>
              <a:rPr lang="en-GB" sz="2600" dirty="0">
                <a:latin typeface="+mj-lt"/>
              </a:rPr>
              <a:t> </a:t>
            </a:r>
            <a:r>
              <a:rPr lang="en-GB" sz="2600" dirty="0" err="1">
                <a:latin typeface="+mj-lt"/>
              </a:rPr>
              <a:t>Illich</a:t>
            </a:r>
            <a:r>
              <a:rPr lang="en-GB" sz="2600" dirty="0">
                <a:latin typeface="+mj-lt"/>
              </a:rPr>
              <a:t> (1970)</a:t>
            </a:r>
          </a:p>
        </p:txBody>
      </p:sp>
      <p:pic>
        <p:nvPicPr>
          <p:cNvPr id="19461" name="Picture 5" descr="illich.jpg"/>
          <p:cNvPicPr>
            <a:picLocks noChangeAspect="1"/>
          </p:cNvPicPr>
          <p:nvPr/>
        </p:nvPicPr>
        <p:blipFill>
          <a:blip r:embed="rId3"/>
          <a:srcRect/>
          <a:stretch>
            <a:fillRect/>
          </a:stretch>
        </p:blipFill>
        <p:spPr bwMode="auto">
          <a:xfrm>
            <a:off x="4429125" y="1000125"/>
            <a:ext cx="4286250" cy="5410200"/>
          </a:xfrm>
          <a:prstGeom prst="rect">
            <a:avLst/>
          </a:prstGeom>
          <a:noFill/>
          <a:ln w="9525">
            <a:noFill/>
            <a:miter lim="800000"/>
            <a:headEnd/>
            <a:tailEnd/>
          </a:ln>
        </p:spPr>
      </p:pic>
      <p:sp>
        <p:nvSpPr>
          <p:cNvPr id="19462"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a:latin typeface="Calibri" pitchFamily="34" charset="0"/>
              </a:rPr>
              <a:t>cc  Steve Wheeler, University of Plymouth, 2009</a:t>
            </a:r>
            <a:endParaRPr lang="en-US" sz="1400">
              <a:latin typeface="Calibri" pitchFamily="34" charset="0"/>
            </a:endParaRPr>
          </a:p>
        </p:txBody>
      </p:sp>
      <p:sp>
        <p:nvSpPr>
          <p:cNvPr id="19463" name="Rectangle 7"/>
          <p:cNvSpPr>
            <a:spLocks noChangeArrowheads="1"/>
          </p:cNvSpPr>
          <p:nvPr/>
        </p:nvSpPr>
        <p:spPr bwMode="auto">
          <a:xfrm>
            <a:off x="6143625" y="6438900"/>
            <a:ext cx="1279525" cy="276225"/>
          </a:xfrm>
          <a:prstGeom prst="rect">
            <a:avLst/>
          </a:prstGeom>
          <a:noFill/>
          <a:ln w="9525">
            <a:noFill/>
            <a:miter lim="800000"/>
            <a:headEnd/>
            <a:tailEnd/>
          </a:ln>
        </p:spPr>
        <p:txBody>
          <a:bodyPr wrap="none">
            <a:spAutoFit/>
          </a:bodyPr>
          <a:lstStyle/>
          <a:p>
            <a:r>
              <a:rPr lang="en-GB" sz="1200"/>
              <a:t>http://zumu.com</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4624"/>
            <a:ext cx="8229600" cy="1143000"/>
          </a:xfrm>
        </p:spPr>
        <p:txBody>
          <a:bodyPr/>
          <a:lstStyle/>
          <a:p>
            <a:r>
              <a:rPr lang="en-GB" b="1" dirty="0" smtClean="0"/>
              <a:t>Education</a:t>
            </a:r>
            <a:endParaRPr lang="en-GB" b="1" dirty="0"/>
          </a:p>
        </p:txBody>
      </p:sp>
      <p:sp>
        <p:nvSpPr>
          <p:cNvPr id="4" name="Rectangle 3"/>
          <p:cNvSpPr/>
          <p:nvPr/>
        </p:nvSpPr>
        <p:spPr>
          <a:xfrm>
            <a:off x="1360273" y="1196752"/>
            <a:ext cx="6452087" cy="1384995"/>
          </a:xfrm>
          <a:prstGeom prst="rect">
            <a:avLst/>
          </a:prstGeom>
        </p:spPr>
        <p:txBody>
          <a:bodyPr wrap="none">
            <a:spAutoFit/>
          </a:bodyPr>
          <a:lstStyle/>
          <a:p>
            <a:r>
              <a:rPr lang="en-GB" sz="2800" i="1" dirty="0" err="1" smtClean="0">
                <a:solidFill>
                  <a:schemeClr val="bg1">
                    <a:lumMod val="75000"/>
                  </a:schemeClr>
                </a:solidFill>
              </a:rPr>
              <a:t>Educere</a:t>
            </a:r>
            <a:r>
              <a:rPr lang="en-GB" sz="2800" i="1" dirty="0" smtClean="0">
                <a:solidFill>
                  <a:schemeClr val="bg1">
                    <a:lumMod val="75000"/>
                  </a:schemeClr>
                </a:solidFill>
              </a:rPr>
              <a:t> (</a:t>
            </a:r>
            <a:r>
              <a:rPr lang="en-GB" sz="2800" i="1" dirty="0" err="1" smtClean="0">
                <a:solidFill>
                  <a:schemeClr val="bg1">
                    <a:lumMod val="75000"/>
                  </a:schemeClr>
                </a:solidFill>
              </a:rPr>
              <a:t>latin</a:t>
            </a:r>
            <a:r>
              <a:rPr lang="en-GB" sz="2800" i="1" dirty="0" smtClean="0">
                <a:solidFill>
                  <a:schemeClr val="bg1">
                    <a:lumMod val="75000"/>
                  </a:schemeClr>
                </a:solidFill>
              </a:rPr>
              <a:t>) = to draw out what is within</a:t>
            </a:r>
          </a:p>
          <a:p>
            <a:r>
              <a:rPr lang="en-GB" sz="2800" i="1" dirty="0">
                <a:solidFill>
                  <a:schemeClr val="bg1">
                    <a:lumMod val="75000"/>
                  </a:schemeClr>
                </a:solidFill>
              </a:rPr>
              <a:t>	</a:t>
            </a:r>
            <a:r>
              <a:rPr lang="en-GB" sz="2800" i="1" dirty="0" smtClean="0">
                <a:solidFill>
                  <a:schemeClr val="bg1">
                    <a:lumMod val="75000"/>
                  </a:schemeClr>
                </a:solidFill>
              </a:rPr>
              <a:t>	    = to bring out potential</a:t>
            </a:r>
          </a:p>
          <a:p>
            <a:endParaRPr lang="en-GB" sz="2800" dirty="0"/>
          </a:p>
        </p:txBody>
      </p:sp>
      <p:sp>
        <p:nvSpPr>
          <p:cNvPr id="5" name="Rectangle 4"/>
          <p:cNvSpPr/>
          <p:nvPr/>
        </p:nvSpPr>
        <p:spPr>
          <a:xfrm>
            <a:off x="251520" y="6309320"/>
            <a:ext cx="4392488" cy="288032"/>
          </a:xfrm>
          <a:prstGeom prst="rect">
            <a:avLst/>
          </a:prstGeom>
        </p:spPr>
        <p:txBody>
          <a:bodyPr wrap="square">
            <a:spAutoFit/>
          </a:bodyPr>
          <a:lstStyle/>
          <a:p>
            <a:r>
              <a:rPr lang="en-GB" sz="1200" dirty="0" smtClean="0"/>
              <a:t>Image source: http://laescueladeateanas.files.wordpress.com</a:t>
            </a:r>
            <a:endParaRPr lang="en-GB" sz="1200" dirty="0"/>
          </a:p>
        </p:txBody>
      </p:sp>
      <p:grpSp>
        <p:nvGrpSpPr>
          <p:cNvPr id="14" name="Group 13"/>
          <p:cNvGrpSpPr/>
          <p:nvPr/>
        </p:nvGrpSpPr>
        <p:grpSpPr>
          <a:xfrm>
            <a:off x="683568" y="2492896"/>
            <a:ext cx="7812360" cy="3672408"/>
            <a:chOff x="683568" y="2492896"/>
            <a:chExt cx="7812360" cy="3672408"/>
          </a:xfrm>
        </p:grpSpPr>
        <p:pic>
          <p:nvPicPr>
            <p:cNvPr id="6" name="Picture 5" descr="socrates331.jpg"/>
            <p:cNvPicPr>
              <a:picLocks noChangeAspect="1"/>
            </p:cNvPicPr>
            <p:nvPr/>
          </p:nvPicPr>
          <p:blipFill>
            <a:blip r:embed="rId3" cstate="print"/>
            <a:stretch>
              <a:fillRect/>
            </a:stretch>
          </p:blipFill>
          <p:spPr>
            <a:xfrm>
              <a:off x="683568" y="2492896"/>
              <a:ext cx="2982754" cy="3672408"/>
            </a:xfrm>
            <a:prstGeom prst="rect">
              <a:avLst/>
            </a:prstGeom>
          </p:spPr>
        </p:pic>
        <p:sp>
          <p:nvSpPr>
            <p:cNvPr id="7" name="Rectangle 6"/>
            <p:cNvSpPr/>
            <p:nvPr/>
          </p:nvSpPr>
          <p:spPr>
            <a:xfrm>
              <a:off x="3923928" y="2500306"/>
              <a:ext cx="4572000" cy="3046988"/>
            </a:xfrm>
            <a:prstGeom prst="rect">
              <a:avLst/>
            </a:prstGeom>
            <a:solidFill>
              <a:schemeClr val="accent1">
                <a:lumMod val="20000"/>
                <a:lumOff val="80000"/>
              </a:schemeClr>
            </a:solidFill>
          </p:spPr>
          <p:txBody>
            <a:bodyPr wrap="square">
              <a:spAutoFit/>
            </a:bodyPr>
            <a:lstStyle/>
            <a:p>
              <a:pPr algn="ctr"/>
              <a:r>
                <a:rPr lang="en-GB" sz="3200" dirty="0" smtClean="0"/>
                <a:t>Socratic discourse is </a:t>
              </a:r>
            </a:p>
            <a:p>
              <a:pPr algn="ctr"/>
              <a:r>
                <a:rPr lang="en-GB" sz="3200" dirty="0" smtClean="0"/>
                <a:t>based on asking and answering questions </a:t>
              </a:r>
            </a:p>
            <a:p>
              <a:pPr algn="ctr"/>
              <a:r>
                <a:rPr lang="en-GB" sz="3200" dirty="0" smtClean="0"/>
                <a:t>to stimulate critical </a:t>
              </a:r>
            </a:p>
            <a:p>
              <a:pPr algn="ctr"/>
              <a:r>
                <a:rPr lang="en-GB" sz="3200" dirty="0" smtClean="0"/>
                <a:t>thinking and illuminate ideas.</a:t>
              </a:r>
            </a:p>
          </p:txBody>
        </p:sp>
      </p:grpSp>
      <p:sp>
        <p:nvSpPr>
          <p:cNvPr id="9"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latin typeface="Calibri" pitchFamily="34" charset="0"/>
              </a:rPr>
              <a:t>cc  Steve Wheeler, University of Plymouth, </a:t>
            </a:r>
            <a:r>
              <a:rPr lang="en-GB" sz="1400" dirty="0" smtClean="0">
                <a:latin typeface="Calibri" pitchFamily="34" charset="0"/>
              </a:rPr>
              <a:t>2010</a:t>
            </a:r>
            <a:endParaRPr lang="en-US" sz="1400" dirty="0">
              <a:latin typeface="Calibri" pitchFamily="34" charset="0"/>
            </a:endParaRPr>
          </a:p>
        </p:txBody>
      </p:sp>
      <p:sp>
        <p:nvSpPr>
          <p:cNvPr id="10" name="TextBox 9"/>
          <p:cNvSpPr txBox="1"/>
          <p:nvPr/>
        </p:nvSpPr>
        <p:spPr>
          <a:xfrm>
            <a:off x="3929059" y="5650072"/>
            <a:ext cx="4572032" cy="707886"/>
          </a:xfrm>
          <a:prstGeom prst="rect">
            <a:avLst/>
          </a:prstGeom>
          <a:solidFill>
            <a:srgbClr val="FFFF00"/>
          </a:solidFill>
        </p:spPr>
        <p:txBody>
          <a:bodyPr wrap="square" rtlCol="0">
            <a:spAutoFit/>
          </a:bodyPr>
          <a:lstStyle/>
          <a:p>
            <a:pPr algn="ctr"/>
            <a:r>
              <a:rPr lang="en-GB" sz="4000" b="1" dirty="0" smtClean="0"/>
              <a:t>Make them think!     </a:t>
            </a:r>
            <a:endParaRPr lang="en-US" sz="4000" b="1" dirty="0"/>
          </a:p>
        </p:txBody>
      </p:sp>
      <p:grpSp>
        <p:nvGrpSpPr>
          <p:cNvPr id="13" name="Group 12"/>
          <p:cNvGrpSpPr/>
          <p:nvPr/>
        </p:nvGrpSpPr>
        <p:grpSpPr>
          <a:xfrm>
            <a:off x="395536" y="1052736"/>
            <a:ext cx="8280920" cy="1546682"/>
            <a:chOff x="395536" y="1052736"/>
            <a:chExt cx="8280920" cy="1546682"/>
          </a:xfrm>
        </p:grpSpPr>
        <p:sp>
          <p:nvSpPr>
            <p:cNvPr id="11" name="Rectangle 10"/>
            <p:cNvSpPr/>
            <p:nvPr/>
          </p:nvSpPr>
          <p:spPr>
            <a:xfrm>
              <a:off x="395536" y="1052736"/>
              <a:ext cx="8280920" cy="1224136"/>
            </a:xfrm>
            <a:prstGeom prst="rect">
              <a:avLst/>
            </a:prstGeom>
            <a:solidFill>
              <a:srgbClr val="FCF6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p:cNvSpPr/>
            <p:nvPr/>
          </p:nvSpPr>
          <p:spPr>
            <a:xfrm>
              <a:off x="1512673" y="1214423"/>
              <a:ext cx="6452087" cy="1384995"/>
            </a:xfrm>
            <a:prstGeom prst="rect">
              <a:avLst/>
            </a:prstGeom>
          </p:spPr>
          <p:txBody>
            <a:bodyPr wrap="square">
              <a:spAutoFit/>
            </a:bodyPr>
            <a:lstStyle/>
            <a:p>
              <a:r>
                <a:rPr lang="en-GB" sz="2800" i="1" dirty="0" err="1" smtClean="0"/>
                <a:t>Educere</a:t>
              </a:r>
              <a:r>
                <a:rPr lang="en-GB" sz="2800" i="1" dirty="0" smtClean="0"/>
                <a:t> (</a:t>
              </a:r>
              <a:r>
                <a:rPr lang="en-GB" sz="2800" i="1" dirty="0" err="1" smtClean="0"/>
                <a:t>latin</a:t>
              </a:r>
              <a:r>
                <a:rPr lang="en-GB" sz="2800" i="1" dirty="0" smtClean="0"/>
                <a:t>) = to draw out what is within</a:t>
              </a:r>
            </a:p>
            <a:p>
              <a:r>
                <a:rPr lang="en-GB" sz="2800" i="1" dirty="0"/>
                <a:t>	</a:t>
              </a:r>
              <a:r>
                <a:rPr lang="en-GB" sz="2800" i="1" dirty="0" smtClean="0"/>
                <a:t>	    = to bring out potential</a:t>
              </a:r>
            </a:p>
            <a:p>
              <a:endParaRPr lang="en-GB" sz="2800" dirty="0"/>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214313"/>
            <a:ext cx="8229600" cy="1143001"/>
          </a:xfrm>
        </p:spPr>
        <p:txBody>
          <a:bodyPr/>
          <a:lstStyle/>
          <a:p>
            <a:pPr eaLnBrk="1" hangingPunct="1"/>
            <a:r>
              <a:rPr lang="en-GB" b="1" smtClean="0">
                <a:solidFill>
                  <a:srgbClr val="C00000"/>
                </a:solidFill>
              </a:rPr>
              <a:t>The Goal of Education</a:t>
            </a:r>
          </a:p>
        </p:txBody>
      </p:sp>
      <p:sp>
        <p:nvSpPr>
          <p:cNvPr id="28675"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latin typeface="Calibri" pitchFamily="34" charset="0"/>
              </a:rPr>
              <a:t>cc  Steve Wheeler, University of Plymouth, </a:t>
            </a:r>
            <a:r>
              <a:rPr lang="en-GB" sz="1400" dirty="0" smtClean="0">
                <a:latin typeface="Calibri" pitchFamily="34" charset="0"/>
              </a:rPr>
              <a:t>2010</a:t>
            </a:r>
            <a:endParaRPr lang="en-US" sz="1400" dirty="0">
              <a:latin typeface="Calibri" pitchFamily="34" charset="0"/>
            </a:endParaRPr>
          </a:p>
        </p:txBody>
      </p:sp>
      <p:sp>
        <p:nvSpPr>
          <p:cNvPr id="8" name="Content Placeholder 2"/>
          <p:cNvSpPr txBox="1">
            <a:spLocks/>
          </p:cNvSpPr>
          <p:nvPr/>
        </p:nvSpPr>
        <p:spPr bwMode="auto">
          <a:xfrm>
            <a:off x="428596" y="692696"/>
            <a:ext cx="7643866" cy="5234905"/>
          </a:xfrm>
          <a:prstGeom prst="rect">
            <a:avLst/>
          </a:prstGeom>
          <a:solidFill>
            <a:schemeClr val="tx1">
              <a:lumMod val="50000"/>
              <a:lumOff val="50000"/>
            </a:schemeClr>
          </a:solidFill>
          <a:ln w="9525">
            <a:noFill/>
            <a:miter lim="800000"/>
            <a:headEnd/>
            <a:tailEnd/>
          </a:ln>
        </p:spPr>
        <p:txBody>
          <a:bodyPr/>
          <a:lstStyle/>
          <a:p>
            <a:pPr marL="342900" indent="-342900" eaLnBrk="0" hangingPunct="0">
              <a:spcBef>
                <a:spcPct val="20000"/>
              </a:spcBef>
              <a:buFont typeface="Arial" charset="0"/>
              <a:buNone/>
              <a:defRPr/>
            </a:pPr>
            <a:r>
              <a:rPr lang="en-GB" sz="2400" dirty="0">
                <a:latin typeface="+mn-lt"/>
                <a:cs typeface="+mn-cs"/>
              </a:rPr>
              <a:t>    </a:t>
            </a:r>
          </a:p>
          <a:p>
            <a:pPr marL="342900" indent="-342900" eaLnBrk="0" hangingPunct="0">
              <a:spcBef>
                <a:spcPct val="20000"/>
              </a:spcBef>
              <a:buFont typeface="Arial" charset="0"/>
              <a:buNone/>
              <a:defRPr/>
            </a:pPr>
            <a:r>
              <a:rPr lang="en-GB" sz="2800" i="1" dirty="0">
                <a:latin typeface="+mn-lt"/>
                <a:cs typeface="+mn-cs"/>
              </a:rPr>
              <a:t>  </a:t>
            </a:r>
            <a:r>
              <a:rPr lang="en-GB" sz="2800" i="1" dirty="0" smtClean="0">
                <a:latin typeface="+mn-lt"/>
                <a:cs typeface="+mn-cs"/>
              </a:rPr>
              <a:t>  </a:t>
            </a:r>
            <a:r>
              <a:rPr lang="en-GB" sz="2800" i="1" dirty="0" smtClean="0">
                <a:solidFill>
                  <a:schemeClr val="bg1"/>
                </a:solidFill>
                <a:latin typeface="+mn-lt"/>
                <a:cs typeface="+mn-cs"/>
              </a:rPr>
              <a:t>“</a:t>
            </a:r>
            <a:r>
              <a:rPr lang="en-GB" sz="2800" i="1" dirty="0">
                <a:solidFill>
                  <a:schemeClr val="bg1"/>
                </a:solidFill>
                <a:latin typeface="+mn-lt"/>
                <a:cs typeface="+mn-cs"/>
              </a:rPr>
              <a:t>The goal of education is to enrich the lives of students while producing articulate, expressive thinkers and lifelong learners that are socially responsible, resilient, and active citizens of the world. Education is about </a:t>
            </a:r>
            <a:r>
              <a:rPr lang="en-GB" sz="2800" i="1" dirty="0">
                <a:solidFill>
                  <a:srgbClr val="FFFF00"/>
                </a:solidFill>
                <a:latin typeface="+mn-lt"/>
                <a:cs typeface="+mn-cs"/>
              </a:rPr>
              <a:t>teaching students, not subjects</a:t>
            </a:r>
            <a:r>
              <a:rPr lang="en-GB" sz="2800" i="1" dirty="0" smtClean="0">
                <a:solidFill>
                  <a:srgbClr val="FFFF00"/>
                </a:solidFill>
                <a:latin typeface="+mn-lt"/>
                <a:cs typeface="+mn-cs"/>
              </a:rPr>
              <a:t>.</a:t>
            </a:r>
            <a:r>
              <a:rPr lang="en-GB" sz="2800" i="1" dirty="0" smtClean="0">
                <a:solidFill>
                  <a:schemeClr val="bg1"/>
                </a:solidFill>
                <a:latin typeface="+mn-lt"/>
                <a:cs typeface="+mn-cs"/>
              </a:rPr>
              <a:t>”</a:t>
            </a:r>
          </a:p>
          <a:p>
            <a:pPr marL="342900" indent="-342900" eaLnBrk="0" hangingPunct="0">
              <a:spcBef>
                <a:spcPct val="20000"/>
              </a:spcBef>
              <a:buFont typeface="Arial" charset="0"/>
              <a:buNone/>
              <a:defRPr/>
            </a:pPr>
            <a:r>
              <a:rPr lang="en-GB" sz="2800" i="1" dirty="0" smtClean="0">
                <a:solidFill>
                  <a:schemeClr val="bg1"/>
                </a:solidFill>
                <a:latin typeface="+mn-lt"/>
                <a:cs typeface="+mn-cs"/>
              </a:rPr>
              <a:t>  </a:t>
            </a:r>
            <a:endParaRPr lang="en-GB" sz="2800" i="1" dirty="0">
              <a:solidFill>
                <a:schemeClr val="bg1"/>
              </a:solidFill>
              <a:latin typeface="+mn-lt"/>
              <a:cs typeface="+mn-cs"/>
            </a:endParaRPr>
          </a:p>
          <a:p>
            <a:pPr marL="342900" indent="-342900" eaLnBrk="0" hangingPunct="0">
              <a:spcBef>
                <a:spcPct val="20000"/>
              </a:spcBef>
              <a:buFont typeface="Arial" charset="0"/>
              <a:buNone/>
              <a:defRPr/>
            </a:pPr>
            <a:r>
              <a:rPr lang="en-GB" sz="2600" b="1" dirty="0">
                <a:latin typeface="+mn-lt"/>
                <a:cs typeface="+mn-cs"/>
              </a:rPr>
              <a:t>    </a:t>
            </a:r>
            <a:r>
              <a:rPr lang="en-GB" sz="2600" b="1" dirty="0" smtClean="0">
                <a:latin typeface="+mn-lt"/>
                <a:cs typeface="+mn-cs"/>
              </a:rPr>
              <a:t> </a:t>
            </a:r>
            <a:r>
              <a:rPr lang="en-GB" sz="2600" b="1" dirty="0" smtClean="0">
                <a:solidFill>
                  <a:schemeClr val="bg1"/>
                </a:solidFill>
                <a:latin typeface="+mn-lt"/>
                <a:cs typeface="+mn-cs"/>
              </a:rPr>
              <a:t>– </a:t>
            </a:r>
            <a:r>
              <a:rPr lang="en-GB" sz="2600" b="1" dirty="0">
                <a:solidFill>
                  <a:schemeClr val="bg1"/>
                </a:solidFill>
                <a:latin typeface="+mn-lt"/>
                <a:cs typeface="+mn-cs"/>
              </a:rPr>
              <a:t>Dave Truss</a:t>
            </a:r>
          </a:p>
        </p:txBody>
      </p:sp>
      <p:grpSp>
        <p:nvGrpSpPr>
          <p:cNvPr id="2" name="Group 6"/>
          <p:cNvGrpSpPr/>
          <p:nvPr/>
        </p:nvGrpSpPr>
        <p:grpSpPr>
          <a:xfrm>
            <a:off x="3143240" y="3645024"/>
            <a:ext cx="5500698" cy="3080618"/>
            <a:chOff x="3143240" y="3705945"/>
            <a:chExt cx="5500698" cy="3080618"/>
          </a:xfrm>
        </p:grpSpPr>
        <p:pic>
          <p:nvPicPr>
            <p:cNvPr id="28677" name="Picture 5" descr="shcool.jpg"/>
            <p:cNvPicPr>
              <a:picLocks noChangeAspect="1"/>
            </p:cNvPicPr>
            <p:nvPr/>
          </p:nvPicPr>
          <p:blipFill>
            <a:blip r:embed="rId3" cstate="print"/>
            <a:srcRect/>
            <a:stretch>
              <a:fillRect/>
            </a:stretch>
          </p:blipFill>
          <p:spPr bwMode="auto">
            <a:xfrm>
              <a:off x="3143240" y="3705945"/>
              <a:ext cx="5500698" cy="2819399"/>
            </a:xfrm>
            <a:prstGeom prst="rect">
              <a:avLst/>
            </a:prstGeom>
            <a:noFill/>
            <a:ln w="9525">
              <a:noFill/>
              <a:miter lim="800000"/>
              <a:headEnd/>
              <a:tailEnd/>
            </a:ln>
          </p:spPr>
        </p:pic>
        <p:sp>
          <p:nvSpPr>
            <p:cNvPr id="28678" name="Rectangle 5"/>
            <p:cNvSpPr>
              <a:spLocks noChangeArrowheads="1"/>
            </p:cNvSpPr>
            <p:nvPr/>
          </p:nvSpPr>
          <p:spPr bwMode="auto">
            <a:xfrm>
              <a:off x="5076056" y="6510338"/>
              <a:ext cx="2143125" cy="276225"/>
            </a:xfrm>
            <a:prstGeom prst="rect">
              <a:avLst/>
            </a:prstGeom>
            <a:noFill/>
            <a:ln w="9525">
              <a:noFill/>
              <a:miter lim="800000"/>
              <a:headEnd/>
              <a:tailEnd/>
            </a:ln>
          </p:spPr>
          <p:txBody>
            <a:bodyPr>
              <a:spAutoFit/>
            </a:bodyPr>
            <a:lstStyle/>
            <a:p>
              <a:r>
                <a:rPr lang="en-GB" sz="1200" dirty="0"/>
                <a:t>http://www.dailymail.co.uk</a:t>
              </a:r>
            </a:p>
          </p:txBody>
        </p: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15"/>
          <p:cNvSpPr/>
          <p:nvPr/>
        </p:nvSpPr>
        <p:spPr>
          <a:xfrm>
            <a:off x="0" y="260648"/>
            <a:ext cx="8820472" cy="6597352"/>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p:cNvSpPr/>
          <p:nvPr/>
        </p:nvSpPr>
        <p:spPr>
          <a:xfrm rot="16200000">
            <a:off x="-1270598" y="3510959"/>
            <a:ext cx="3033203" cy="276999"/>
          </a:xfrm>
          <a:prstGeom prst="rect">
            <a:avLst/>
          </a:prstGeom>
        </p:spPr>
        <p:txBody>
          <a:bodyPr wrap="none">
            <a:spAutoFit/>
          </a:bodyPr>
          <a:lstStyle/>
          <a:p>
            <a:r>
              <a:rPr lang="en-GB" sz="1200" dirty="0" smtClean="0"/>
              <a:t>http://socialenterpriseambassadors.org.uk</a:t>
            </a:r>
            <a:endParaRPr lang="en-GB" sz="1200" dirty="0"/>
          </a:p>
        </p:txBody>
      </p:sp>
      <p:pic>
        <p:nvPicPr>
          <p:cNvPr id="6" name="Picture 5" descr="Young_service_users_P3_lower_res.jpg"/>
          <p:cNvPicPr>
            <a:picLocks noChangeAspect="1"/>
          </p:cNvPicPr>
          <p:nvPr/>
        </p:nvPicPr>
        <p:blipFill>
          <a:blip r:embed="rId3" cstate="print"/>
          <a:stretch>
            <a:fillRect/>
          </a:stretch>
        </p:blipFill>
        <p:spPr>
          <a:xfrm>
            <a:off x="429752" y="116632"/>
            <a:ext cx="4286264" cy="6429396"/>
          </a:xfrm>
          <a:prstGeom prst="rect">
            <a:avLst/>
          </a:prstGeom>
          <a:ln>
            <a:solidFill>
              <a:schemeClr val="tx1"/>
            </a:solidFill>
          </a:ln>
        </p:spPr>
      </p:pic>
      <p:sp>
        <p:nvSpPr>
          <p:cNvPr id="7" name="Text Box 6"/>
          <p:cNvSpPr txBox="1">
            <a:spLocks noChangeArrowheads="1"/>
          </p:cNvSpPr>
          <p:nvPr/>
        </p:nvSpPr>
        <p:spPr bwMode="auto">
          <a:xfrm rot="16200000">
            <a:off x="6950075" y="3427413"/>
            <a:ext cx="3959225" cy="304800"/>
          </a:xfrm>
          <a:prstGeom prst="rect">
            <a:avLst/>
          </a:prstGeom>
          <a:noFill/>
          <a:ln w="9525">
            <a:noFill/>
            <a:miter lim="800000"/>
            <a:headEnd/>
            <a:tailEnd/>
          </a:ln>
        </p:spPr>
        <p:txBody>
          <a:bodyPr>
            <a:spAutoFit/>
          </a:bodyPr>
          <a:lstStyle/>
          <a:p>
            <a:r>
              <a:rPr lang="en-GB" sz="1400" dirty="0">
                <a:latin typeface="Calibri" pitchFamily="34" charset="0"/>
              </a:rPr>
              <a:t>cc  Steve Wheeler, University of Plymouth, 2010</a:t>
            </a:r>
            <a:endParaRPr lang="en-US" sz="1400" dirty="0">
              <a:latin typeface="Calibri" pitchFamily="34" charset="0"/>
            </a:endParaRPr>
          </a:p>
        </p:txBody>
      </p:sp>
      <p:sp>
        <p:nvSpPr>
          <p:cNvPr id="8" name="Title 1"/>
          <p:cNvSpPr txBox="1">
            <a:spLocks/>
          </p:cNvSpPr>
          <p:nvPr/>
        </p:nvSpPr>
        <p:spPr>
          <a:xfrm>
            <a:off x="5290712" y="2276872"/>
            <a:ext cx="3561364" cy="2670496"/>
          </a:xfrm>
          <a:prstGeom prst="rect">
            <a:avLst/>
          </a:prstGeom>
        </p:spPr>
        <p:txBody>
          <a:bodyPr vert="horz" lIns="91440" tIns="45720" rIns="91440" bIns="45720" rtlCol="0" anchor="ctr">
            <a:no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endParaRPr kumimoji="0" lang="en-GB" sz="4800" b="1" i="0" u="none" strike="noStrike" kern="1200" cap="none" spc="0" normalizeH="0" baseline="0" noProof="0" dirty="0">
              <a:ln>
                <a:noFill/>
              </a:ln>
              <a:effectLst/>
              <a:uLnTx/>
              <a:uFillTx/>
              <a:latin typeface="+mj-lt"/>
              <a:ea typeface="+mj-ea"/>
              <a:cs typeface="+mj-cs"/>
            </a:endParaRPr>
          </a:p>
        </p:txBody>
      </p:sp>
      <p:grpSp>
        <p:nvGrpSpPr>
          <p:cNvPr id="2" name="Group 17"/>
          <p:cNvGrpSpPr/>
          <p:nvPr/>
        </p:nvGrpSpPr>
        <p:grpSpPr>
          <a:xfrm>
            <a:off x="5076056" y="1052736"/>
            <a:ext cx="3454152" cy="5184576"/>
            <a:chOff x="5076056" y="1052736"/>
            <a:chExt cx="3454152" cy="5184576"/>
          </a:xfrm>
        </p:grpSpPr>
        <p:grpSp>
          <p:nvGrpSpPr>
            <p:cNvPr id="3" name="Group 16"/>
            <p:cNvGrpSpPr/>
            <p:nvPr/>
          </p:nvGrpSpPr>
          <p:grpSpPr>
            <a:xfrm>
              <a:off x="5076056" y="1052736"/>
              <a:ext cx="3454152" cy="5184576"/>
              <a:chOff x="5076056" y="1052736"/>
              <a:chExt cx="3454152" cy="5184576"/>
            </a:xfrm>
          </p:grpSpPr>
          <p:sp>
            <p:nvSpPr>
              <p:cNvPr id="10" name="Title 15"/>
              <p:cNvSpPr txBox="1">
                <a:spLocks/>
              </p:cNvSpPr>
              <p:nvPr/>
            </p:nvSpPr>
            <p:spPr>
              <a:xfrm>
                <a:off x="5076056" y="1268760"/>
                <a:ext cx="3454152" cy="4968552"/>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lang="en-GB" sz="3600" b="1" dirty="0" smtClean="0">
                    <a:latin typeface="+mj-lt"/>
                    <a:ea typeface="+mj-ea"/>
                    <a:cs typeface="+mj-cs"/>
                  </a:rPr>
                  <a:t>Learning to learn</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en-GB" sz="3600" b="1" dirty="0" smtClean="0">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n-GB" sz="3600" b="1" dirty="0" smtClean="0">
                    <a:latin typeface="+mj-lt"/>
                    <a:ea typeface="+mj-ea"/>
                    <a:cs typeface="+mj-cs"/>
                  </a:rPr>
                  <a:t>Critical thinking</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en-GB" sz="3600" b="1" dirty="0" smtClean="0">
                  <a:latin typeface="+mj-lt"/>
                  <a:ea typeface="+mj-ea"/>
                  <a:cs typeface="+mj-cs"/>
                </a:endParaRPr>
              </a:p>
              <a:p>
                <a:pPr algn="ctr">
                  <a:spcBef>
                    <a:spcPct val="0"/>
                  </a:spcBef>
                </a:pPr>
                <a:r>
                  <a:rPr lang="en-GB" sz="3600" b="1" dirty="0" smtClean="0">
                    <a:latin typeface="+mj-lt"/>
                    <a:ea typeface="+mj-ea"/>
                    <a:cs typeface="+mj-cs"/>
                  </a:rPr>
                  <a:t>Collaboration</a:t>
                </a:r>
              </a:p>
              <a:p>
                <a:pPr algn="ctr">
                  <a:spcBef>
                    <a:spcPct val="0"/>
                  </a:spcBef>
                </a:pPr>
                <a:endParaRPr lang="en-GB" sz="3600" b="1" dirty="0" smtClean="0">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n-GB" sz="3600" b="1" dirty="0" smtClean="0">
                    <a:latin typeface="+mj-lt"/>
                    <a:ea typeface="+mj-ea"/>
                    <a:cs typeface="+mj-cs"/>
                  </a:rPr>
                  <a:t>Creativity</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en-GB" sz="3600" b="1" dirty="0">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n-GB" sz="3600" b="1" dirty="0" smtClean="0">
                    <a:latin typeface="+mj-lt"/>
                    <a:ea typeface="+mj-ea"/>
                    <a:cs typeface="+mj-cs"/>
                  </a:rPr>
                  <a:t>Reflection</a:t>
                </a:r>
              </a:p>
              <a:p>
                <a:pPr marL="0" marR="0" lvl="0" indent="0" algn="ctr" defTabSz="914400" rtl="0" eaLnBrk="1" fontAlgn="auto" latinLnBrk="0" hangingPunct="1">
                  <a:lnSpc>
                    <a:spcPct val="100000"/>
                  </a:lnSpc>
                  <a:spcBef>
                    <a:spcPct val="0"/>
                  </a:spcBef>
                  <a:spcAft>
                    <a:spcPts val="0"/>
                  </a:spcAft>
                  <a:buClrTx/>
                  <a:buSzTx/>
                  <a:buFontTx/>
                  <a:buNone/>
                  <a:tabLst/>
                  <a:defRPr/>
                </a:pPr>
                <a:endParaRPr lang="en-GB" sz="3600" b="1" dirty="0" smtClean="0">
                  <a:latin typeface="+mj-lt"/>
                  <a:ea typeface="+mj-ea"/>
                  <a:cs typeface="+mj-cs"/>
                </a:endParaRPr>
              </a:p>
              <a:p>
                <a:pPr marL="0" marR="0" lvl="0" indent="0" algn="ctr" defTabSz="914400" rtl="0" eaLnBrk="1" fontAlgn="auto" latinLnBrk="0" hangingPunct="1">
                  <a:lnSpc>
                    <a:spcPct val="100000"/>
                  </a:lnSpc>
                  <a:spcBef>
                    <a:spcPct val="0"/>
                  </a:spcBef>
                  <a:spcAft>
                    <a:spcPts val="0"/>
                  </a:spcAft>
                  <a:buClrTx/>
                  <a:buSzTx/>
                  <a:buFontTx/>
                  <a:buNone/>
                  <a:tabLst/>
                  <a:defRPr/>
                </a:pPr>
                <a:r>
                  <a:rPr lang="en-GB" sz="3600" b="1" dirty="0" smtClean="0">
                    <a:latin typeface="+mj-lt"/>
                    <a:ea typeface="+mj-ea"/>
                    <a:cs typeface="+mj-cs"/>
                  </a:rPr>
                  <a:t>Evaluation</a:t>
                </a:r>
                <a:r>
                  <a:rPr lang="en-GB" sz="3600" b="1" dirty="0">
                    <a:latin typeface="+mj-lt"/>
                    <a:ea typeface="+mj-ea"/>
                    <a:cs typeface="+mj-cs"/>
                  </a:rPr>
                  <a:t/>
                </a:r>
                <a:br>
                  <a:rPr lang="en-GB" sz="3600" b="1" dirty="0">
                    <a:latin typeface="+mj-lt"/>
                    <a:ea typeface="+mj-ea"/>
                    <a:cs typeface="+mj-cs"/>
                  </a:rPr>
                </a:br>
                <a:endParaRPr lang="en-GB" sz="3600" b="1" dirty="0">
                  <a:latin typeface="+mj-lt"/>
                  <a:ea typeface="+mj-ea"/>
                  <a:cs typeface="+mj-cs"/>
                </a:endParaRPr>
              </a:p>
            </p:txBody>
          </p:sp>
          <p:sp>
            <p:nvSpPr>
              <p:cNvPr id="11" name="Down Arrow 10"/>
              <p:cNvSpPr/>
              <p:nvPr/>
            </p:nvSpPr>
            <p:spPr>
              <a:xfrm>
                <a:off x="6588224" y="1052736"/>
                <a:ext cx="504056"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Down Arrow 11"/>
              <p:cNvSpPr/>
              <p:nvPr/>
            </p:nvSpPr>
            <p:spPr>
              <a:xfrm>
                <a:off x="6588224" y="4365104"/>
                <a:ext cx="504056"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Down Arrow 12"/>
              <p:cNvSpPr/>
              <p:nvPr/>
            </p:nvSpPr>
            <p:spPr>
              <a:xfrm>
                <a:off x="6588224" y="3212976"/>
                <a:ext cx="504056"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Down Arrow 13"/>
              <p:cNvSpPr/>
              <p:nvPr/>
            </p:nvSpPr>
            <p:spPr>
              <a:xfrm>
                <a:off x="6588224" y="2132856"/>
                <a:ext cx="504056"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15" name="Down Arrow 14"/>
            <p:cNvSpPr/>
            <p:nvPr/>
          </p:nvSpPr>
          <p:spPr>
            <a:xfrm>
              <a:off x="6588224" y="5445224"/>
              <a:ext cx="504056" cy="5040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bloginitiative.typepad.com/photos/uncategorized/crowd.jpg"/>
          <p:cNvPicPr>
            <a:picLocks noChangeAspect="1" noChangeArrowheads="1"/>
          </p:cNvPicPr>
          <p:nvPr/>
        </p:nvPicPr>
        <p:blipFill>
          <a:blip r:embed="rId3">
            <a:lum bright="-26000"/>
          </a:blip>
          <a:srcRect/>
          <a:stretch>
            <a:fillRect/>
          </a:stretch>
        </p:blipFill>
        <p:spPr bwMode="auto">
          <a:xfrm>
            <a:off x="0" y="0"/>
            <a:ext cx="9145588" cy="6858000"/>
          </a:xfrm>
          <a:prstGeom prst="rect">
            <a:avLst/>
          </a:prstGeom>
          <a:noFill/>
          <a:ln w="9525">
            <a:noFill/>
            <a:miter lim="800000"/>
            <a:headEnd/>
            <a:tailEnd/>
          </a:ln>
        </p:spPr>
      </p:pic>
      <p:sp>
        <p:nvSpPr>
          <p:cNvPr id="20483"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a:solidFill>
                  <a:srgbClr val="FFFF00"/>
                </a:solidFill>
                <a:latin typeface="Calibri" pitchFamily="34" charset="0"/>
              </a:rPr>
              <a:t>cc  Steve Wheeler, University of Plymouth, 2009</a:t>
            </a:r>
            <a:endParaRPr lang="en-US" sz="1400">
              <a:solidFill>
                <a:srgbClr val="FFFF00"/>
              </a:solidFill>
              <a:latin typeface="Calibri" pitchFamily="34" charset="0"/>
            </a:endParaRPr>
          </a:p>
        </p:txBody>
      </p:sp>
      <p:sp>
        <p:nvSpPr>
          <p:cNvPr id="7" name="Oval 6"/>
          <p:cNvSpPr/>
          <p:nvPr/>
        </p:nvSpPr>
        <p:spPr>
          <a:xfrm>
            <a:off x="2928938" y="2857500"/>
            <a:ext cx="3143250" cy="1500188"/>
          </a:xfrm>
          <a:prstGeom prst="ellipse">
            <a:avLst/>
          </a:prstGeom>
          <a:solidFill>
            <a:schemeClr val="accent1">
              <a:alpha val="4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4000" b="1" dirty="0">
                <a:solidFill>
                  <a:srgbClr val="FFFF00"/>
                </a:solidFill>
              </a:rPr>
              <a:t>Learning 2.0</a:t>
            </a:r>
            <a:endParaRPr lang="en-GB" sz="4000" dirty="0"/>
          </a:p>
        </p:txBody>
      </p:sp>
      <p:sp>
        <p:nvSpPr>
          <p:cNvPr id="23" name="Oval 22"/>
          <p:cNvSpPr/>
          <p:nvPr/>
        </p:nvSpPr>
        <p:spPr>
          <a:xfrm>
            <a:off x="6143625" y="4643438"/>
            <a:ext cx="2143125" cy="92868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b="1" dirty="0">
                <a:solidFill>
                  <a:schemeClr val="tx1"/>
                </a:solidFill>
              </a:rPr>
              <a:t>User generated content</a:t>
            </a:r>
          </a:p>
        </p:txBody>
      </p:sp>
      <p:cxnSp>
        <p:nvCxnSpPr>
          <p:cNvPr id="24" name="Straight Arrow Connector 23"/>
          <p:cNvCxnSpPr/>
          <p:nvPr/>
        </p:nvCxnSpPr>
        <p:spPr>
          <a:xfrm>
            <a:off x="5619750" y="4117975"/>
            <a:ext cx="1023938" cy="596900"/>
          </a:xfrm>
          <a:prstGeom prst="straightConnector1">
            <a:avLst/>
          </a:prstGeom>
          <a:ln w="762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0487" name="TextBox 25"/>
          <p:cNvSpPr txBox="1">
            <a:spLocks noChangeArrowheads="1"/>
          </p:cNvSpPr>
          <p:nvPr/>
        </p:nvSpPr>
        <p:spPr bwMode="auto">
          <a:xfrm>
            <a:off x="1714500" y="0"/>
            <a:ext cx="6214778" cy="707886"/>
          </a:xfrm>
          <a:prstGeom prst="rect">
            <a:avLst/>
          </a:prstGeom>
          <a:noFill/>
          <a:ln w="9525">
            <a:noFill/>
            <a:miter lim="800000"/>
            <a:headEnd/>
            <a:tailEnd/>
          </a:ln>
        </p:spPr>
        <p:txBody>
          <a:bodyPr wrap="none">
            <a:spAutoFit/>
          </a:bodyPr>
          <a:lstStyle/>
          <a:p>
            <a:r>
              <a:rPr lang="en-GB" sz="4000" b="1" dirty="0">
                <a:solidFill>
                  <a:srgbClr val="FFFF00"/>
                </a:solidFill>
                <a:latin typeface="Calibri" pitchFamily="34" charset="0"/>
              </a:rPr>
              <a:t>A</a:t>
            </a:r>
            <a:r>
              <a:rPr lang="en-GB" sz="4000" b="1" dirty="0" smtClean="0">
                <a:solidFill>
                  <a:srgbClr val="FFFF00"/>
                </a:solidFill>
                <a:latin typeface="Calibri" pitchFamily="34" charset="0"/>
              </a:rPr>
              <a:t>rchitecture </a:t>
            </a:r>
            <a:r>
              <a:rPr lang="en-GB" sz="4000" b="1" dirty="0">
                <a:solidFill>
                  <a:srgbClr val="FFFF00"/>
                </a:solidFill>
                <a:latin typeface="Calibri" pitchFamily="34" charset="0"/>
              </a:rPr>
              <a:t>of </a:t>
            </a:r>
            <a:r>
              <a:rPr lang="en-GB" sz="4000" b="1" dirty="0" smtClean="0">
                <a:solidFill>
                  <a:srgbClr val="FFFF00"/>
                </a:solidFill>
                <a:latin typeface="Calibri" pitchFamily="34" charset="0"/>
              </a:rPr>
              <a:t>Participation</a:t>
            </a:r>
            <a:endParaRPr lang="en-GB" sz="4000" b="1" dirty="0">
              <a:solidFill>
                <a:srgbClr val="FFFF00"/>
              </a:solidFill>
              <a:latin typeface="Calibri"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http://bloginitiative.typepad.com/photos/uncategorized/crowd.jpg"/>
          <p:cNvPicPr>
            <a:picLocks noChangeAspect="1" noChangeArrowheads="1"/>
          </p:cNvPicPr>
          <p:nvPr/>
        </p:nvPicPr>
        <p:blipFill>
          <a:blip r:embed="rId3">
            <a:lum bright="-26000"/>
          </a:blip>
          <a:srcRect/>
          <a:stretch>
            <a:fillRect/>
          </a:stretch>
        </p:blipFill>
        <p:spPr bwMode="auto">
          <a:xfrm>
            <a:off x="0" y="0"/>
            <a:ext cx="9145588" cy="6858000"/>
          </a:xfrm>
          <a:prstGeom prst="rect">
            <a:avLst/>
          </a:prstGeom>
          <a:noFill/>
          <a:ln w="9525">
            <a:noFill/>
            <a:miter lim="800000"/>
            <a:headEnd/>
            <a:tailEnd/>
          </a:ln>
        </p:spPr>
      </p:pic>
      <p:sp>
        <p:nvSpPr>
          <p:cNvPr id="21507"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a:solidFill>
                  <a:srgbClr val="FFFF00"/>
                </a:solidFill>
                <a:latin typeface="Calibri" pitchFamily="34" charset="0"/>
              </a:rPr>
              <a:t>cc  Steve Wheeler, University of Plymouth, 2009</a:t>
            </a:r>
            <a:endParaRPr lang="en-US" sz="1400">
              <a:solidFill>
                <a:srgbClr val="FFFF00"/>
              </a:solidFill>
              <a:latin typeface="Calibri" pitchFamily="34" charset="0"/>
            </a:endParaRPr>
          </a:p>
        </p:txBody>
      </p:sp>
      <p:sp>
        <p:nvSpPr>
          <p:cNvPr id="7" name="Oval 6"/>
          <p:cNvSpPr/>
          <p:nvPr/>
        </p:nvSpPr>
        <p:spPr>
          <a:xfrm>
            <a:off x="2928938" y="2857500"/>
            <a:ext cx="3143250" cy="1500188"/>
          </a:xfrm>
          <a:prstGeom prst="ellipse">
            <a:avLst/>
          </a:prstGeom>
          <a:solidFill>
            <a:schemeClr val="accent1">
              <a:alpha val="49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4000" b="1" dirty="0">
                <a:solidFill>
                  <a:srgbClr val="FFFF00"/>
                </a:solidFill>
              </a:rPr>
              <a:t>Learning 2.0</a:t>
            </a:r>
            <a:endParaRPr lang="en-GB" sz="4000" dirty="0"/>
          </a:p>
        </p:txBody>
      </p:sp>
      <p:cxnSp>
        <p:nvCxnSpPr>
          <p:cNvPr id="9" name="Straight Arrow Connector 8"/>
          <p:cNvCxnSpPr/>
          <p:nvPr/>
        </p:nvCxnSpPr>
        <p:spPr>
          <a:xfrm rot="10800000" flipV="1">
            <a:off x="5572125" y="2286000"/>
            <a:ext cx="1143000" cy="785813"/>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6143625" y="1643063"/>
            <a:ext cx="2000250" cy="785812"/>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b="1" dirty="0"/>
              <a:t>Tools</a:t>
            </a:r>
          </a:p>
        </p:txBody>
      </p:sp>
      <p:sp>
        <p:nvSpPr>
          <p:cNvPr id="11" name="Oval 10"/>
          <p:cNvSpPr/>
          <p:nvPr/>
        </p:nvSpPr>
        <p:spPr>
          <a:xfrm>
            <a:off x="714375" y="1403350"/>
            <a:ext cx="2071688" cy="785813"/>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b="1" dirty="0"/>
              <a:t>Collaborating</a:t>
            </a:r>
          </a:p>
        </p:txBody>
      </p:sp>
      <p:cxnSp>
        <p:nvCxnSpPr>
          <p:cNvPr id="12" name="Straight Arrow Connector 11"/>
          <p:cNvCxnSpPr/>
          <p:nvPr/>
        </p:nvCxnSpPr>
        <p:spPr>
          <a:xfrm>
            <a:off x="2143125" y="2143125"/>
            <a:ext cx="1214438" cy="92868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3429000" y="857250"/>
            <a:ext cx="2000250" cy="785813"/>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b="1" dirty="0"/>
              <a:t>Sharing</a:t>
            </a:r>
          </a:p>
        </p:txBody>
      </p:sp>
      <p:cxnSp>
        <p:nvCxnSpPr>
          <p:cNvPr id="15" name="Straight Arrow Connector 14"/>
          <p:cNvCxnSpPr/>
          <p:nvPr/>
        </p:nvCxnSpPr>
        <p:spPr>
          <a:xfrm rot="5400000">
            <a:off x="3821113" y="2249488"/>
            <a:ext cx="1214437" cy="1587"/>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7" name="Oval 16"/>
          <p:cNvSpPr/>
          <p:nvPr/>
        </p:nvSpPr>
        <p:spPr>
          <a:xfrm>
            <a:off x="866775" y="4903788"/>
            <a:ext cx="2071688" cy="785812"/>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b="1" dirty="0"/>
              <a:t>Voting</a:t>
            </a:r>
          </a:p>
        </p:txBody>
      </p:sp>
      <p:cxnSp>
        <p:nvCxnSpPr>
          <p:cNvPr id="18" name="Straight Arrow Connector 17"/>
          <p:cNvCxnSpPr>
            <a:stCxn id="17" idx="7"/>
          </p:cNvCxnSpPr>
          <p:nvPr/>
        </p:nvCxnSpPr>
        <p:spPr>
          <a:xfrm rot="5400000" flipH="1" flipV="1">
            <a:off x="2701925" y="4148138"/>
            <a:ext cx="803275" cy="936625"/>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0" name="Oval 19"/>
          <p:cNvSpPr/>
          <p:nvPr/>
        </p:nvSpPr>
        <p:spPr>
          <a:xfrm>
            <a:off x="3475038" y="5572125"/>
            <a:ext cx="2000250" cy="785813"/>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b="1" dirty="0"/>
              <a:t>Networking</a:t>
            </a:r>
          </a:p>
        </p:txBody>
      </p:sp>
      <p:cxnSp>
        <p:nvCxnSpPr>
          <p:cNvPr id="21" name="Straight Arrow Connector 20"/>
          <p:cNvCxnSpPr/>
          <p:nvPr/>
        </p:nvCxnSpPr>
        <p:spPr>
          <a:xfrm rot="16200000" flipV="1">
            <a:off x="3824287" y="4967288"/>
            <a:ext cx="1209675" cy="0"/>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3" name="Oval 22"/>
          <p:cNvSpPr/>
          <p:nvPr/>
        </p:nvSpPr>
        <p:spPr>
          <a:xfrm>
            <a:off x="6143625" y="4643438"/>
            <a:ext cx="2143125" cy="928687"/>
          </a:xfrm>
          <a:prstGeom prst="ellips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b="1" dirty="0">
                <a:solidFill>
                  <a:schemeClr val="tx1"/>
                </a:solidFill>
              </a:rPr>
              <a:t>User generated content</a:t>
            </a:r>
          </a:p>
        </p:txBody>
      </p:sp>
      <p:cxnSp>
        <p:nvCxnSpPr>
          <p:cNvPr id="24" name="Straight Arrow Connector 23"/>
          <p:cNvCxnSpPr/>
          <p:nvPr/>
        </p:nvCxnSpPr>
        <p:spPr>
          <a:xfrm>
            <a:off x="5619750" y="4117975"/>
            <a:ext cx="1023938" cy="596900"/>
          </a:xfrm>
          <a:prstGeom prst="straightConnector1">
            <a:avLst/>
          </a:prstGeom>
          <a:ln w="762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21521" name="TextBox 25"/>
          <p:cNvSpPr txBox="1">
            <a:spLocks noChangeArrowheads="1"/>
          </p:cNvSpPr>
          <p:nvPr/>
        </p:nvSpPr>
        <p:spPr bwMode="auto">
          <a:xfrm>
            <a:off x="1714500" y="0"/>
            <a:ext cx="6214778" cy="707886"/>
          </a:xfrm>
          <a:prstGeom prst="rect">
            <a:avLst/>
          </a:prstGeom>
          <a:noFill/>
          <a:ln w="9525">
            <a:noFill/>
            <a:miter lim="800000"/>
            <a:headEnd/>
            <a:tailEnd/>
          </a:ln>
        </p:spPr>
        <p:txBody>
          <a:bodyPr wrap="none">
            <a:spAutoFit/>
          </a:bodyPr>
          <a:lstStyle/>
          <a:p>
            <a:r>
              <a:rPr lang="en-GB" sz="4000" b="1" dirty="0">
                <a:solidFill>
                  <a:srgbClr val="FFFF00"/>
                </a:solidFill>
                <a:latin typeface="Calibri" pitchFamily="34" charset="0"/>
              </a:rPr>
              <a:t>A</a:t>
            </a:r>
            <a:r>
              <a:rPr lang="en-GB" sz="4000" b="1" dirty="0" smtClean="0">
                <a:solidFill>
                  <a:srgbClr val="FFFF00"/>
                </a:solidFill>
                <a:latin typeface="Calibri" pitchFamily="34" charset="0"/>
              </a:rPr>
              <a:t>rchitecture </a:t>
            </a:r>
            <a:r>
              <a:rPr lang="en-GB" sz="4000" b="1" dirty="0">
                <a:solidFill>
                  <a:srgbClr val="FFFF00"/>
                </a:solidFill>
                <a:latin typeface="Calibri" pitchFamily="34" charset="0"/>
              </a:rPr>
              <a:t>of </a:t>
            </a:r>
            <a:r>
              <a:rPr lang="en-GB" sz="4000" b="1" dirty="0" smtClean="0">
                <a:solidFill>
                  <a:srgbClr val="FFFF00"/>
                </a:solidFill>
                <a:latin typeface="Calibri" pitchFamily="34" charset="0"/>
              </a:rPr>
              <a:t>Participation</a:t>
            </a:r>
            <a:endParaRPr lang="en-GB" sz="4000" b="1" dirty="0">
              <a:solidFill>
                <a:srgbClr val="FFFF00"/>
              </a:solidFill>
              <a:latin typeface="Calibri" pitchFamily="34" charset="0"/>
            </a:endParaRPr>
          </a:p>
        </p:txBody>
      </p:sp>
      <p:sp>
        <p:nvSpPr>
          <p:cNvPr id="27" name="Oval 26"/>
          <p:cNvSpPr/>
          <p:nvPr/>
        </p:nvSpPr>
        <p:spPr>
          <a:xfrm>
            <a:off x="142875" y="3143250"/>
            <a:ext cx="2071688" cy="785813"/>
          </a:xfrm>
          <a:prstGeom prst="ellipse">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b="1" dirty="0"/>
              <a:t>Tagging</a:t>
            </a:r>
          </a:p>
        </p:txBody>
      </p:sp>
      <p:cxnSp>
        <p:nvCxnSpPr>
          <p:cNvPr id="28" name="Straight Arrow Connector 27"/>
          <p:cNvCxnSpPr>
            <a:stCxn id="27" idx="6"/>
          </p:cNvCxnSpPr>
          <p:nvPr/>
        </p:nvCxnSpPr>
        <p:spPr>
          <a:xfrm>
            <a:off x="2214563" y="3536950"/>
            <a:ext cx="714375" cy="71438"/>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110725" y="5661248"/>
            <a:ext cx="2901435" cy="276999"/>
          </a:xfrm>
          <a:prstGeom prst="rect">
            <a:avLst/>
          </a:prstGeom>
        </p:spPr>
        <p:txBody>
          <a:bodyPr wrap="none">
            <a:spAutoFit/>
          </a:bodyPr>
          <a:lstStyle/>
          <a:p>
            <a:r>
              <a:rPr lang="en-GB" sz="1200" dirty="0" smtClean="0"/>
              <a:t>http://www.uksmallbusinesswebsites.co.uk</a:t>
            </a:r>
            <a:endParaRPr lang="en-GB" sz="1200" dirty="0"/>
          </a:p>
        </p:txBody>
      </p:sp>
      <p:pic>
        <p:nvPicPr>
          <p:cNvPr id="5" name="Picture 4" descr="social_media-1.jpg"/>
          <p:cNvPicPr>
            <a:picLocks noChangeAspect="1"/>
          </p:cNvPicPr>
          <p:nvPr/>
        </p:nvPicPr>
        <p:blipFill>
          <a:blip r:embed="rId3" cstate="print"/>
          <a:stretch>
            <a:fillRect/>
          </a:stretch>
        </p:blipFill>
        <p:spPr>
          <a:xfrm>
            <a:off x="540572" y="332656"/>
            <a:ext cx="8030680" cy="5328592"/>
          </a:xfrm>
          <a:prstGeom prst="rect">
            <a:avLst/>
          </a:prstGeom>
        </p:spPr>
      </p:pic>
      <p:sp>
        <p:nvSpPr>
          <p:cNvPr id="6" name="TextBox 5"/>
          <p:cNvSpPr txBox="1"/>
          <p:nvPr/>
        </p:nvSpPr>
        <p:spPr>
          <a:xfrm>
            <a:off x="1547664" y="3933056"/>
            <a:ext cx="6264696" cy="1323439"/>
          </a:xfrm>
          <a:prstGeom prst="rect">
            <a:avLst/>
          </a:prstGeom>
          <a:noFill/>
        </p:spPr>
        <p:txBody>
          <a:bodyPr wrap="square" rtlCol="0">
            <a:spAutoFit/>
          </a:bodyPr>
          <a:lstStyle/>
          <a:p>
            <a:pPr algn="ctr"/>
            <a:r>
              <a:rPr lang="en-GB" sz="4000" b="1" dirty="0" smtClean="0"/>
              <a:t>With access to Social Media everyone has a voice</a:t>
            </a:r>
            <a:endParaRPr lang="en-GB" sz="4000" b="1" dirty="0"/>
          </a:p>
        </p:txBody>
      </p:sp>
      <p:sp>
        <p:nvSpPr>
          <p:cNvPr id="7"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p:nvPr/>
        </p:nvGrpSpPr>
        <p:grpSpPr>
          <a:xfrm>
            <a:off x="285720" y="1600976"/>
            <a:ext cx="3500462" cy="3700943"/>
            <a:chOff x="285720" y="1600976"/>
            <a:chExt cx="3500462" cy="3700943"/>
          </a:xfrm>
        </p:grpSpPr>
        <p:sp>
          <p:nvSpPr>
            <p:cNvPr id="4" name="Rectangle 3"/>
            <p:cNvSpPr/>
            <p:nvPr/>
          </p:nvSpPr>
          <p:spPr>
            <a:xfrm>
              <a:off x="285720" y="1600976"/>
              <a:ext cx="3500462" cy="2308324"/>
            </a:xfrm>
            <a:prstGeom prst="rect">
              <a:avLst/>
            </a:prstGeom>
          </p:spPr>
          <p:txBody>
            <a:bodyPr wrap="square">
              <a:spAutoFit/>
            </a:bodyPr>
            <a:lstStyle/>
            <a:p>
              <a:pPr algn="r"/>
              <a:r>
                <a:rPr lang="en-GB" sz="3600" b="1" dirty="0">
                  <a:solidFill>
                    <a:schemeClr val="tx2">
                      <a:lumMod val="75000"/>
                    </a:schemeClr>
                  </a:solidFill>
                </a:rPr>
                <a:t>Digital Tribes and the Social Web: </a:t>
              </a:r>
              <a:endParaRPr lang="en-GB" sz="3600" b="1" dirty="0" smtClean="0">
                <a:solidFill>
                  <a:schemeClr val="tx2">
                    <a:lumMod val="75000"/>
                  </a:schemeClr>
                </a:solidFill>
              </a:endParaRPr>
            </a:p>
            <a:p>
              <a:pPr algn="r"/>
              <a:r>
                <a:rPr lang="en-GB" sz="2400" b="1" dirty="0" smtClean="0">
                  <a:solidFill>
                    <a:schemeClr val="tx2">
                      <a:lumMod val="75000"/>
                    </a:schemeClr>
                  </a:solidFill>
                </a:rPr>
                <a:t>How </a:t>
              </a:r>
              <a:r>
                <a:rPr lang="en-GB" sz="2400" b="1" dirty="0">
                  <a:solidFill>
                    <a:schemeClr val="tx2">
                      <a:lumMod val="75000"/>
                    </a:schemeClr>
                  </a:solidFill>
                </a:rPr>
                <a:t>Web 2.0 will Transform Learning in Higher </a:t>
              </a:r>
              <a:r>
                <a:rPr lang="en-GB" sz="2400" b="1" dirty="0" smtClean="0">
                  <a:solidFill>
                    <a:schemeClr val="tx2">
                      <a:lumMod val="75000"/>
                    </a:schemeClr>
                  </a:solidFill>
                </a:rPr>
                <a:t>Education</a:t>
              </a:r>
              <a:endParaRPr lang="en-GB" sz="2400" dirty="0">
                <a:solidFill>
                  <a:schemeClr val="tx2">
                    <a:lumMod val="75000"/>
                  </a:schemeClr>
                </a:solidFill>
              </a:endParaRPr>
            </a:p>
          </p:txBody>
        </p:sp>
        <p:sp>
          <p:nvSpPr>
            <p:cNvPr id="6" name="TextBox 5"/>
            <p:cNvSpPr txBox="1"/>
            <p:nvPr/>
          </p:nvSpPr>
          <p:spPr>
            <a:xfrm>
              <a:off x="620994" y="4286256"/>
              <a:ext cx="3119508" cy="1015663"/>
            </a:xfrm>
            <a:prstGeom prst="rect">
              <a:avLst/>
            </a:prstGeom>
            <a:noFill/>
          </p:spPr>
          <p:txBody>
            <a:bodyPr wrap="none" rtlCol="0">
              <a:spAutoFit/>
            </a:bodyPr>
            <a:lstStyle/>
            <a:p>
              <a:pPr algn="r"/>
              <a:r>
                <a:rPr lang="en-GB" sz="3600" b="1" dirty="0" smtClean="0">
                  <a:solidFill>
                    <a:srgbClr val="0070C0"/>
                  </a:solidFill>
                </a:rPr>
                <a:t>Steve Wheeler</a:t>
              </a:r>
            </a:p>
            <a:p>
              <a:pPr algn="r"/>
              <a:r>
                <a:rPr lang="en-GB" sz="2400" b="1" dirty="0" smtClean="0">
                  <a:solidFill>
                    <a:srgbClr val="0070C0"/>
                  </a:solidFill>
                </a:rPr>
                <a:t>University of Plymouth</a:t>
              </a:r>
              <a:endParaRPr lang="en-GB" sz="2400" b="1" dirty="0">
                <a:solidFill>
                  <a:srgbClr val="0070C0"/>
                </a:solidFill>
              </a:endParaRPr>
            </a:p>
          </p:txBody>
        </p:sp>
      </p:grpSp>
      <p:grpSp>
        <p:nvGrpSpPr>
          <p:cNvPr id="3" name="Group 8"/>
          <p:cNvGrpSpPr/>
          <p:nvPr/>
        </p:nvGrpSpPr>
        <p:grpSpPr>
          <a:xfrm>
            <a:off x="4000532" y="0"/>
            <a:ext cx="5143500" cy="6858000"/>
            <a:chOff x="4000532" y="0"/>
            <a:chExt cx="5143500" cy="6858000"/>
          </a:xfrm>
        </p:grpSpPr>
        <p:pic>
          <p:nvPicPr>
            <p:cNvPr id="5" name="Picture 4" descr="digital eye.jpg"/>
            <p:cNvPicPr>
              <a:picLocks noChangeAspect="1"/>
            </p:cNvPicPr>
            <p:nvPr/>
          </p:nvPicPr>
          <p:blipFill>
            <a:blip r:embed="rId3" cstate="print"/>
            <a:stretch>
              <a:fillRect/>
            </a:stretch>
          </p:blipFill>
          <p:spPr>
            <a:xfrm>
              <a:off x="4000532" y="0"/>
              <a:ext cx="5143500" cy="6858000"/>
            </a:xfrm>
            <a:prstGeom prst="rect">
              <a:avLst/>
            </a:prstGeom>
          </p:spPr>
        </p:pic>
        <p:sp>
          <p:nvSpPr>
            <p:cNvPr id="7" name="Text Box 6"/>
            <p:cNvSpPr txBox="1">
              <a:spLocks noChangeArrowheads="1"/>
            </p:cNvSpPr>
            <p:nvPr/>
          </p:nvSpPr>
          <p:spPr bwMode="auto">
            <a:xfrm rot="16200000">
              <a:off x="6950075" y="3427413"/>
              <a:ext cx="3959225" cy="304800"/>
            </a:xfrm>
            <a:prstGeom prst="rect">
              <a:avLst/>
            </a:prstGeom>
            <a:noFill/>
            <a:ln w="9525">
              <a:noFill/>
              <a:miter lim="800000"/>
              <a:headEnd/>
              <a:tailEnd/>
            </a:ln>
          </p:spPr>
          <p:txBody>
            <a:bodyPr>
              <a:spAutoFit/>
            </a:bodyPr>
            <a:lstStyle/>
            <a:p>
              <a:r>
                <a:rPr lang="en-GB" sz="1400" dirty="0">
                  <a:latin typeface="Calibri" pitchFamily="34" charset="0"/>
                </a:rPr>
                <a:t>cc  Steve Wheeler, University of Plymouth, 2010</a:t>
              </a:r>
              <a:endParaRPr lang="en-US" sz="1400" dirty="0">
                <a:latin typeface="Calibri" pitchFamily="34" charset="0"/>
              </a:endParaRPr>
            </a:p>
          </p:txBody>
        </p:sp>
      </p:grpSp>
      <p:sp>
        <p:nvSpPr>
          <p:cNvPr id="10" name="Rectangle 9"/>
          <p:cNvSpPr/>
          <p:nvPr/>
        </p:nvSpPr>
        <p:spPr>
          <a:xfrm>
            <a:off x="0" y="6021289"/>
            <a:ext cx="9144000" cy="622400"/>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dirty="0" smtClean="0"/>
              <a:t>Engaging the Digital Generation Conference: University of Middlesex, London, 29 June 2010 </a:t>
            </a:r>
            <a:endParaRPr lang="en-GB" dirty="0"/>
          </a:p>
        </p:txBody>
      </p:sp>
      <p:sp>
        <p:nvSpPr>
          <p:cNvPr id="11" name="Rectangle 10"/>
          <p:cNvSpPr/>
          <p:nvPr/>
        </p:nvSpPr>
        <p:spPr>
          <a:xfrm>
            <a:off x="5644846" y="6608385"/>
            <a:ext cx="2383538" cy="276999"/>
          </a:xfrm>
          <a:prstGeom prst="rect">
            <a:avLst/>
          </a:prstGeom>
        </p:spPr>
        <p:txBody>
          <a:bodyPr wrap="none">
            <a:spAutoFit/>
          </a:bodyPr>
          <a:lstStyle/>
          <a:p>
            <a:r>
              <a:rPr lang="en-GB" sz="1200" dirty="0" smtClean="0"/>
              <a:t>http://www.sessionmagazine.com/</a:t>
            </a:r>
            <a:endParaRPr lang="en-GB" sz="1200" dirty="0"/>
          </a:p>
        </p:txBody>
      </p:sp>
      <p:pic>
        <p:nvPicPr>
          <p:cNvPr id="12" name="Picture 11" descr="harold lloyd.bmp"/>
          <p:cNvPicPr>
            <a:picLocks noChangeAspect="1"/>
          </p:cNvPicPr>
          <p:nvPr/>
        </p:nvPicPr>
        <p:blipFill>
          <a:blip r:embed="rId4" cstate="print"/>
          <a:stretch>
            <a:fillRect/>
          </a:stretch>
        </p:blipFill>
        <p:spPr>
          <a:xfrm>
            <a:off x="0" y="0"/>
            <a:ext cx="9144000" cy="6858000"/>
          </a:xfrm>
          <a:prstGeom prst="rect">
            <a:avLst/>
          </a:prstGeom>
        </p:spPr>
      </p:pic>
      <p:sp>
        <p:nvSpPr>
          <p:cNvPr id="13" name="Rectangle 12"/>
          <p:cNvSpPr/>
          <p:nvPr/>
        </p:nvSpPr>
        <p:spPr>
          <a:xfrm>
            <a:off x="4462184" y="3237486"/>
            <a:ext cx="4286280" cy="3071834"/>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p:cNvSpPr/>
          <p:nvPr/>
        </p:nvSpPr>
        <p:spPr>
          <a:xfrm>
            <a:off x="4429124" y="2014534"/>
            <a:ext cx="4357686"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800" b="1" dirty="0" smtClean="0">
                <a:solidFill>
                  <a:schemeClr val="tx1"/>
                </a:solidFill>
              </a:rPr>
              <a:t>In the available time....</a:t>
            </a:r>
            <a:endParaRPr lang="en-GB" sz="2800" b="1" dirty="0">
              <a:solidFill>
                <a:schemeClr val="tx1"/>
              </a:solidFill>
            </a:endParaRPr>
          </a:p>
        </p:txBody>
      </p:sp>
      <p:sp>
        <p:nvSpPr>
          <p:cNvPr id="15" name="TextBox 14"/>
          <p:cNvSpPr txBox="1"/>
          <p:nvPr/>
        </p:nvSpPr>
        <p:spPr>
          <a:xfrm>
            <a:off x="4500562" y="3465988"/>
            <a:ext cx="3738459" cy="2677656"/>
          </a:xfrm>
          <a:prstGeom prst="rect">
            <a:avLst/>
          </a:prstGeom>
          <a:noFill/>
        </p:spPr>
        <p:txBody>
          <a:bodyPr wrap="none" rtlCol="0">
            <a:spAutoFit/>
          </a:bodyPr>
          <a:lstStyle/>
          <a:p>
            <a:pPr>
              <a:buFont typeface="Arial" pitchFamily="34" charset="0"/>
              <a:buChar char="•"/>
            </a:pPr>
            <a:r>
              <a:rPr lang="en-GB" sz="2800" dirty="0" smtClean="0"/>
              <a:t> The Nature of Learning</a:t>
            </a:r>
          </a:p>
          <a:p>
            <a:pPr>
              <a:buFont typeface="Arial" pitchFamily="34" charset="0"/>
              <a:buChar char="•"/>
            </a:pPr>
            <a:r>
              <a:rPr lang="en-GB" sz="2800" dirty="0" smtClean="0"/>
              <a:t> Trends in Education</a:t>
            </a:r>
          </a:p>
          <a:p>
            <a:pPr>
              <a:buFont typeface="Arial" pitchFamily="34" charset="0"/>
              <a:buChar char="•"/>
            </a:pPr>
            <a:r>
              <a:rPr lang="en-GB" sz="2800" dirty="0" smtClean="0"/>
              <a:t> Digital </a:t>
            </a:r>
            <a:r>
              <a:rPr lang="en-GB" sz="2800" dirty="0" err="1"/>
              <a:t>L</a:t>
            </a:r>
            <a:r>
              <a:rPr lang="en-GB" sz="2800" dirty="0" err="1" smtClean="0"/>
              <a:t>iteracies</a:t>
            </a:r>
            <a:endParaRPr lang="en-GB" sz="2800" dirty="0" smtClean="0"/>
          </a:p>
          <a:p>
            <a:pPr>
              <a:buFont typeface="Arial" pitchFamily="34" charset="0"/>
              <a:buChar char="•"/>
            </a:pPr>
            <a:r>
              <a:rPr lang="en-GB" sz="2800" dirty="0" smtClean="0"/>
              <a:t> The Social Web</a:t>
            </a:r>
          </a:p>
          <a:p>
            <a:pPr>
              <a:buFont typeface="Arial" pitchFamily="34" charset="0"/>
              <a:buChar char="•"/>
            </a:pPr>
            <a:r>
              <a:rPr lang="en-GB" sz="2800" dirty="0" smtClean="0"/>
              <a:t> Personalised Learning</a:t>
            </a:r>
          </a:p>
          <a:p>
            <a:pPr>
              <a:buFont typeface="Arial" pitchFamily="34" charset="0"/>
              <a:buChar char="•"/>
            </a:pPr>
            <a:r>
              <a:rPr lang="en-GB" sz="2800" dirty="0"/>
              <a:t> </a:t>
            </a:r>
            <a:r>
              <a:rPr lang="en-GB" sz="2800" dirty="0" smtClean="0"/>
              <a:t>Discussion</a:t>
            </a:r>
          </a:p>
        </p:txBody>
      </p:sp>
      <p:sp>
        <p:nvSpPr>
          <p:cNvPr id="16" name="Text Box 6"/>
          <p:cNvSpPr txBox="1">
            <a:spLocks noChangeArrowheads="1"/>
          </p:cNvSpPr>
          <p:nvPr/>
        </p:nvSpPr>
        <p:spPr bwMode="auto">
          <a:xfrm rot="16200000">
            <a:off x="6993260" y="3579813"/>
            <a:ext cx="3959225" cy="304800"/>
          </a:xfrm>
          <a:prstGeom prst="rect">
            <a:avLst/>
          </a:prstGeom>
          <a:noFill/>
          <a:ln w="9525">
            <a:noFill/>
            <a:miter lim="800000"/>
            <a:headEnd/>
            <a:tailEnd/>
          </a:ln>
        </p:spPr>
        <p:txBody>
          <a:bodyPr>
            <a:spAutoFit/>
          </a:bodyPr>
          <a:lstStyle/>
          <a:p>
            <a:r>
              <a:rPr lang="en-GB" sz="1400" dirty="0">
                <a:latin typeface="Calibri" pitchFamily="34" charset="0"/>
              </a:rPr>
              <a:t>cc  Steve Wheeler, University of Plymouth, 2010</a:t>
            </a:r>
            <a:endParaRPr lang="en-US" sz="1400" dirty="0">
              <a:latin typeface="Calibri" pitchFamily="34" charset="0"/>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1457325" y="0"/>
            <a:ext cx="6329363" cy="1143000"/>
          </a:xfrm>
        </p:spPr>
        <p:txBody>
          <a:bodyPr/>
          <a:lstStyle/>
          <a:p>
            <a:pPr eaLnBrk="1" hangingPunct="1"/>
            <a:r>
              <a:rPr lang="en-GB" b="1" smtClean="0"/>
              <a:t>digital cultural capital</a:t>
            </a:r>
          </a:p>
        </p:txBody>
      </p:sp>
      <p:sp>
        <p:nvSpPr>
          <p:cNvPr id="22531" name="TextBox 3"/>
          <p:cNvSpPr txBox="1">
            <a:spLocks noChangeArrowheads="1"/>
          </p:cNvSpPr>
          <p:nvPr/>
        </p:nvSpPr>
        <p:spPr bwMode="auto">
          <a:xfrm>
            <a:off x="4429125" y="1239838"/>
            <a:ext cx="4286250" cy="5262562"/>
          </a:xfrm>
          <a:prstGeom prst="rect">
            <a:avLst/>
          </a:prstGeom>
          <a:solidFill>
            <a:srgbClr val="DCFCBC"/>
          </a:solidFill>
          <a:ln w="9525">
            <a:noFill/>
            <a:miter lim="800000"/>
            <a:headEnd/>
            <a:tailEnd/>
          </a:ln>
        </p:spPr>
        <p:txBody>
          <a:bodyPr>
            <a:spAutoFit/>
          </a:bodyPr>
          <a:lstStyle/>
          <a:p>
            <a:r>
              <a:rPr lang="en-GB" sz="2800" i="1"/>
              <a:t>“Where digital communication has fractured the tyranny of distance and computers have become pervasive and ubiquitous, identification through digital mediation has become the new cultural capital”.</a:t>
            </a:r>
          </a:p>
          <a:p>
            <a:endParaRPr lang="en-GB" sz="2800" i="1"/>
          </a:p>
          <a:p>
            <a:r>
              <a:rPr lang="en-GB" sz="2800"/>
              <a:t>- Wheeler (2009) </a:t>
            </a:r>
          </a:p>
        </p:txBody>
      </p:sp>
      <p:pic>
        <p:nvPicPr>
          <p:cNvPr id="22532" name="Picture 2" descr="http://www.getsocialadvice.com/wp-content/uploads/2009/06/mobile-phone-use-young-people.jpg"/>
          <p:cNvPicPr>
            <a:picLocks noChangeAspect="1" noChangeArrowheads="1"/>
          </p:cNvPicPr>
          <p:nvPr/>
        </p:nvPicPr>
        <p:blipFill>
          <a:blip r:embed="rId3"/>
          <a:srcRect/>
          <a:stretch>
            <a:fillRect/>
          </a:stretch>
        </p:blipFill>
        <p:spPr bwMode="auto">
          <a:xfrm>
            <a:off x="357188" y="1285875"/>
            <a:ext cx="3810000" cy="4733925"/>
          </a:xfrm>
          <a:prstGeom prst="rect">
            <a:avLst/>
          </a:prstGeom>
          <a:noFill/>
          <a:ln w="9525">
            <a:noFill/>
            <a:miter lim="800000"/>
            <a:headEnd/>
            <a:tailEnd/>
          </a:ln>
        </p:spPr>
      </p:pic>
      <p:sp>
        <p:nvSpPr>
          <p:cNvPr id="22533"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a:latin typeface="Calibri" pitchFamily="34" charset="0"/>
              </a:rPr>
              <a:t>cc  Steve Wheeler, University of Plymouth, 2009</a:t>
            </a:r>
            <a:endParaRPr lang="en-US" sz="1400">
              <a:latin typeface="Calibri" pitchFamily="34" charset="0"/>
            </a:endParaRPr>
          </a:p>
        </p:txBody>
      </p:sp>
      <p:sp>
        <p:nvSpPr>
          <p:cNvPr id="22534" name="TextBox 5"/>
          <p:cNvSpPr txBox="1">
            <a:spLocks noChangeArrowheads="1"/>
          </p:cNvSpPr>
          <p:nvPr/>
        </p:nvSpPr>
        <p:spPr bwMode="auto">
          <a:xfrm>
            <a:off x="714375" y="6072188"/>
            <a:ext cx="2522538" cy="307975"/>
          </a:xfrm>
          <a:prstGeom prst="rect">
            <a:avLst/>
          </a:prstGeom>
          <a:noFill/>
          <a:ln w="9525">
            <a:noFill/>
            <a:miter lim="800000"/>
            <a:headEnd/>
            <a:tailEnd/>
          </a:ln>
        </p:spPr>
        <p:txBody>
          <a:bodyPr wrap="none">
            <a:spAutoFit/>
          </a:bodyPr>
          <a:lstStyle/>
          <a:p>
            <a:r>
              <a:rPr lang="en-GB" sz="1400">
                <a:solidFill>
                  <a:srgbClr val="00B0F0"/>
                </a:solidFill>
              </a:rPr>
              <a:t>http://www.coreideas.com.au/</a:t>
            </a: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438" y="274638"/>
            <a:ext cx="6572250" cy="1143000"/>
          </a:xfrm>
        </p:spPr>
        <p:txBody>
          <a:bodyPr rtlCol="0">
            <a:normAutofit/>
          </a:bodyPr>
          <a:lstStyle/>
          <a:p>
            <a:pPr eaLnBrk="1" fontAlgn="auto" hangingPunct="1">
              <a:spcAft>
                <a:spcPts val="0"/>
              </a:spcAft>
              <a:defRPr/>
            </a:pPr>
            <a:r>
              <a:rPr lang="en-GB" b="1" dirty="0" smtClean="0">
                <a:solidFill>
                  <a:schemeClr val="accent6">
                    <a:lumMod val="50000"/>
                  </a:schemeClr>
                </a:solidFill>
              </a:rPr>
              <a:t>digital totems?</a:t>
            </a:r>
          </a:p>
        </p:txBody>
      </p:sp>
      <p:sp>
        <p:nvSpPr>
          <p:cNvPr id="23555" name="Content Placeholder 2"/>
          <p:cNvSpPr>
            <a:spLocks noGrp="1"/>
          </p:cNvSpPr>
          <p:nvPr>
            <p:ph idx="1"/>
          </p:nvPr>
        </p:nvSpPr>
        <p:spPr>
          <a:xfrm>
            <a:off x="457200" y="1600200"/>
            <a:ext cx="5043488" cy="4525963"/>
          </a:xfrm>
        </p:spPr>
        <p:txBody>
          <a:bodyPr/>
          <a:lstStyle/>
          <a:p>
            <a:pPr eaLnBrk="1" hangingPunct="1"/>
            <a:r>
              <a:rPr lang="en-GB" smtClean="0"/>
              <a:t>Gathering place</a:t>
            </a:r>
          </a:p>
          <a:p>
            <a:pPr eaLnBrk="1" hangingPunct="1"/>
            <a:r>
              <a:rPr lang="en-GB" smtClean="0"/>
              <a:t>Rituals</a:t>
            </a:r>
          </a:p>
          <a:p>
            <a:pPr eaLnBrk="1" hangingPunct="1"/>
            <a:r>
              <a:rPr lang="en-GB" smtClean="0"/>
              <a:t>Celebration</a:t>
            </a:r>
          </a:p>
          <a:p>
            <a:pPr eaLnBrk="1" hangingPunct="1"/>
            <a:r>
              <a:rPr lang="en-GB" smtClean="0"/>
              <a:t>Transmission of customs, social mores and values (storytelling) </a:t>
            </a:r>
          </a:p>
          <a:p>
            <a:pPr eaLnBrk="1" hangingPunct="1"/>
            <a:r>
              <a:rPr lang="en-GB" smtClean="0"/>
              <a:t>= Tribal identity</a:t>
            </a:r>
          </a:p>
          <a:p>
            <a:pPr eaLnBrk="1" hangingPunct="1"/>
            <a:r>
              <a:rPr lang="en-GB" smtClean="0"/>
              <a:t>Social networks</a:t>
            </a:r>
          </a:p>
          <a:p>
            <a:pPr eaLnBrk="1" hangingPunct="1"/>
            <a:endParaRPr lang="en-GB" smtClean="0"/>
          </a:p>
        </p:txBody>
      </p:sp>
      <p:sp>
        <p:nvSpPr>
          <p:cNvPr id="23556"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a:latin typeface="Calibri" pitchFamily="34" charset="0"/>
              </a:rPr>
              <a:t>cc  Steve Wheeler, University of Plymouth, 2009</a:t>
            </a:r>
            <a:endParaRPr lang="en-US" sz="1400">
              <a:latin typeface="Calibri" pitchFamily="34" charset="0"/>
            </a:endParaRPr>
          </a:p>
        </p:txBody>
      </p:sp>
      <p:pic>
        <p:nvPicPr>
          <p:cNvPr id="23557" name="Picture 7" descr="http://l.yimg.com/g/images/spaceball.gif"/>
          <p:cNvPicPr>
            <a:picLocks noChangeAspect="1" noChangeArrowheads="1"/>
          </p:cNvPicPr>
          <p:nvPr/>
        </p:nvPicPr>
        <p:blipFill>
          <a:blip r:embed="rId3"/>
          <a:srcRect/>
          <a:stretch>
            <a:fillRect/>
          </a:stretch>
        </p:blipFill>
        <p:spPr bwMode="auto">
          <a:xfrm>
            <a:off x="63500" y="-2306638"/>
            <a:ext cx="4676775" cy="4762501"/>
          </a:xfrm>
          <a:prstGeom prst="rect">
            <a:avLst/>
          </a:prstGeom>
          <a:noFill/>
          <a:ln w="9525">
            <a:noFill/>
            <a:miter lim="800000"/>
            <a:headEnd/>
            <a:tailEnd/>
          </a:ln>
        </p:spPr>
      </p:pic>
      <p:pic>
        <p:nvPicPr>
          <p:cNvPr id="23558" name="Picture 9" descr="http://l.yimg.com/g/images/spaceball.gif"/>
          <p:cNvPicPr>
            <a:picLocks noChangeAspect="1" noChangeArrowheads="1"/>
          </p:cNvPicPr>
          <p:nvPr/>
        </p:nvPicPr>
        <p:blipFill>
          <a:blip r:embed="rId3"/>
          <a:srcRect/>
          <a:stretch>
            <a:fillRect/>
          </a:stretch>
        </p:blipFill>
        <p:spPr bwMode="auto">
          <a:xfrm>
            <a:off x="63500" y="-2306638"/>
            <a:ext cx="4676775" cy="4762501"/>
          </a:xfrm>
          <a:prstGeom prst="rect">
            <a:avLst/>
          </a:prstGeom>
          <a:noFill/>
          <a:ln w="9525">
            <a:noFill/>
            <a:miter lim="800000"/>
            <a:headEnd/>
            <a:tailEnd/>
          </a:ln>
        </p:spPr>
      </p:pic>
      <p:sp>
        <p:nvSpPr>
          <p:cNvPr id="23559" name="Rectangle 9"/>
          <p:cNvSpPr>
            <a:spLocks noChangeArrowheads="1"/>
          </p:cNvSpPr>
          <p:nvPr/>
        </p:nvSpPr>
        <p:spPr bwMode="auto">
          <a:xfrm>
            <a:off x="5286375" y="6296025"/>
            <a:ext cx="3857625" cy="276225"/>
          </a:xfrm>
          <a:prstGeom prst="rect">
            <a:avLst/>
          </a:prstGeom>
          <a:noFill/>
          <a:ln w="9525">
            <a:noFill/>
            <a:miter lim="800000"/>
            <a:headEnd/>
            <a:tailEnd/>
          </a:ln>
        </p:spPr>
        <p:txBody>
          <a:bodyPr>
            <a:spAutoFit/>
          </a:bodyPr>
          <a:lstStyle/>
          <a:p>
            <a:r>
              <a:rPr lang="en-GB" sz="1200">
                <a:solidFill>
                  <a:srgbClr val="00B0F0"/>
                </a:solidFill>
              </a:rPr>
              <a:t>http://www.flickr.com/photos/jcbwalsh/3412625028/</a:t>
            </a:r>
          </a:p>
        </p:txBody>
      </p:sp>
      <p:pic>
        <p:nvPicPr>
          <p:cNvPr id="23560" name="Picture 11" descr="Totem Face by jcbwalsh."/>
          <p:cNvPicPr>
            <a:picLocks noChangeAspect="1" noChangeArrowheads="1"/>
          </p:cNvPicPr>
          <p:nvPr/>
        </p:nvPicPr>
        <p:blipFill>
          <a:blip r:embed="rId4"/>
          <a:srcRect/>
          <a:stretch>
            <a:fillRect/>
          </a:stretch>
        </p:blipFill>
        <p:spPr bwMode="auto">
          <a:xfrm>
            <a:off x="5643563" y="500063"/>
            <a:ext cx="2857500" cy="5537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28625" y="142875"/>
            <a:ext cx="8229600" cy="1143000"/>
          </a:xfrm>
        </p:spPr>
        <p:txBody>
          <a:bodyPr/>
          <a:lstStyle/>
          <a:p>
            <a:pPr>
              <a:defRPr/>
            </a:pPr>
            <a:r>
              <a:rPr lang="en-GB" sz="6600" b="1" dirty="0" smtClean="0">
                <a:solidFill>
                  <a:schemeClr val="accent2">
                    <a:lumMod val="75000"/>
                  </a:schemeClr>
                </a:solidFill>
              </a:rPr>
              <a:t>The</a:t>
            </a:r>
            <a:r>
              <a:rPr lang="en-GB" sz="6600" dirty="0" smtClean="0">
                <a:solidFill>
                  <a:schemeClr val="accent2">
                    <a:lumMod val="75000"/>
                  </a:schemeClr>
                </a:solidFill>
              </a:rPr>
              <a:t> </a:t>
            </a:r>
            <a:r>
              <a:rPr lang="en-GB" sz="6600" b="1" dirty="0" smtClean="0">
                <a:solidFill>
                  <a:schemeClr val="accent2">
                    <a:lumMod val="75000"/>
                  </a:schemeClr>
                </a:solidFill>
              </a:rPr>
              <a:t>Future...?</a:t>
            </a:r>
          </a:p>
        </p:txBody>
      </p:sp>
      <p:sp>
        <p:nvSpPr>
          <p:cNvPr id="4099" name="Rectangle 5"/>
          <p:cNvSpPr>
            <a:spLocks noChangeArrowheads="1"/>
          </p:cNvSpPr>
          <p:nvPr/>
        </p:nvSpPr>
        <p:spPr bwMode="auto">
          <a:xfrm>
            <a:off x="6167438" y="6357938"/>
            <a:ext cx="1547812" cy="285750"/>
          </a:xfrm>
          <a:prstGeom prst="rect">
            <a:avLst/>
          </a:prstGeom>
          <a:noFill/>
          <a:ln w="9525">
            <a:noFill/>
            <a:miter lim="800000"/>
            <a:headEnd/>
            <a:tailEnd/>
          </a:ln>
        </p:spPr>
        <p:txBody>
          <a:bodyPr>
            <a:spAutoFit/>
          </a:bodyPr>
          <a:lstStyle/>
          <a:p>
            <a:r>
              <a:rPr lang="en-GB" sz="1200"/>
              <a:t>www.abebooks.com</a:t>
            </a:r>
          </a:p>
        </p:txBody>
      </p:sp>
      <p:pic>
        <p:nvPicPr>
          <p:cNvPr id="4100" name="Picture 6" descr="old-west.jpg"/>
          <p:cNvPicPr>
            <a:picLocks noChangeAspect="1"/>
          </p:cNvPicPr>
          <p:nvPr/>
        </p:nvPicPr>
        <p:blipFill>
          <a:blip r:embed="rId3"/>
          <a:srcRect/>
          <a:stretch>
            <a:fillRect/>
          </a:stretch>
        </p:blipFill>
        <p:spPr bwMode="auto">
          <a:xfrm>
            <a:off x="4786313" y="1285875"/>
            <a:ext cx="3979862" cy="4999038"/>
          </a:xfrm>
          <a:prstGeom prst="rect">
            <a:avLst/>
          </a:prstGeom>
          <a:noFill/>
          <a:ln w="9525">
            <a:noFill/>
            <a:miter lim="800000"/>
            <a:headEnd/>
            <a:tailEnd/>
          </a:ln>
        </p:spPr>
      </p:pic>
      <p:sp>
        <p:nvSpPr>
          <p:cNvPr id="4101" name="TextBox 7"/>
          <p:cNvSpPr txBox="1">
            <a:spLocks noChangeArrowheads="1"/>
          </p:cNvSpPr>
          <p:nvPr/>
        </p:nvSpPr>
        <p:spPr bwMode="auto">
          <a:xfrm>
            <a:off x="357188" y="2819400"/>
            <a:ext cx="4071937" cy="3324225"/>
          </a:xfrm>
          <a:prstGeom prst="rect">
            <a:avLst/>
          </a:prstGeom>
          <a:noFill/>
          <a:ln w="9525">
            <a:noFill/>
            <a:miter lim="800000"/>
            <a:headEnd/>
            <a:tailEnd/>
          </a:ln>
        </p:spPr>
        <p:txBody>
          <a:bodyPr>
            <a:spAutoFit/>
          </a:bodyPr>
          <a:lstStyle/>
          <a:p>
            <a:pPr algn="ctr"/>
            <a:r>
              <a:rPr lang="en-GB" sz="3600" b="1" i="1"/>
              <a:t>“One day every town in America will have a telephone!” </a:t>
            </a:r>
          </a:p>
          <a:p>
            <a:endParaRPr lang="en-GB" sz="3600" b="1"/>
          </a:p>
          <a:p>
            <a:pPr algn="ctr"/>
            <a:r>
              <a:rPr lang="en-GB" sz="3000"/>
              <a:t>~ U.S. Mayor, (c 1880)</a:t>
            </a:r>
          </a:p>
        </p:txBody>
      </p:sp>
      <p:sp>
        <p:nvSpPr>
          <p:cNvPr id="9"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rot="21310055">
            <a:off x="-268592" y="334241"/>
            <a:ext cx="10023656" cy="6428395"/>
          </a:xfrm>
          <a:prstGeom prst="rect">
            <a:avLst/>
          </a:prstGeom>
          <a:solidFill>
            <a:srgbClr val="F7FDA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Rectangle 1"/>
          <p:cNvSpPr/>
          <p:nvPr/>
        </p:nvSpPr>
        <p:spPr>
          <a:xfrm>
            <a:off x="2843808" y="6165304"/>
            <a:ext cx="3451394" cy="276999"/>
          </a:xfrm>
          <a:prstGeom prst="rect">
            <a:avLst/>
          </a:prstGeom>
        </p:spPr>
        <p:txBody>
          <a:bodyPr wrap="none">
            <a:spAutoFit/>
          </a:bodyPr>
          <a:lstStyle/>
          <a:p>
            <a:r>
              <a:rPr lang="en-GB" sz="1200" dirty="0" smtClean="0"/>
              <a:t>Source: Maria Webster - http://www.ntdaily.com/</a:t>
            </a:r>
            <a:endParaRPr lang="en-GB" sz="1200" dirty="0"/>
          </a:p>
        </p:txBody>
      </p:sp>
      <p:pic>
        <p:nvPicPr>
          <p:cNvPr id="3" name="Picture 2" descr="maria webster iPad.png"/>
          <p:cNvPicPr>
            <a:picLocks noChangeAspect="1"/>
          </p:cNvPicPr>
          <p:nvPr/>
        </p:nvPicPr>
        <p:blipFill>
          <a:blip r:embed="rId3" cstate="print"/>
          <a:stretch>
            <a:fillRect/>
          </a:stretch>
        </p:blipFill>
        <p:spPr>
          <a:xfrm>
            <a:off x="323528" y="1700808"/>
            <a:ext cx="8280920" cy="4320480"/>
          </a:xfrm>
          <a:prstGeom prst="rect">
            <a:avLst/>
          </a:prstGeom>
        </p:spPr>
      </p:pic>
      <p:sp>
        <p:nvSpPr>
          <p:cNvPr id="4"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rgbClr val="002060"/>
                </a:solidFill>
                <a:latin typeface="Calibri" pitchFamily="34" charset="0"/>
              </a:rPr>
              <a:t>cc  Steve Wheeler, University of Plymouth, </a:t>
            </a:r>
            <a:r>
              <a:rPr lang="en-GB" sz="1400" dirty="0" smtClean="0">
                <a:solidFill>
                  <a:srgbClr val="002060"/>
                </a:solidFill>
                <a:latin typeface="Calibri" pitchFamily="34" charset="0"/>
              </a:rPr>
              <a:t>2010</a:t>
            </a:r>
            <a:endParaRPr lang="en-US" sz="1400" dirty="0">
              <a:solidFill>
                <a:srgbClr val="002060"/>
              </a:solidFill>
              <a:latin typeface="Calibri" pitchFamily="34" charset="0"/>
            </a:endParaRPr>
          </a:p>
        </p:txBody>
      </p:sp>
      <p:sp>
        <p:nvSpPr>
          <p:cNvPr id="5" name="Rectangle 2"/>
          <p:cNvSpPr txBox="1">
            <a:spLocks noChangeArrowheads="1"/>
          </p:cNvSpPr>
          <p:nvPr/>
        </p:nvSpPr>
        <p:spPr bwMode="auto">
          <a:xfrm>
            <a:off x="457200" y="413792"/>
            <a:ext cx="8229600" cy="1143000"/>
          </a:xfrm>
          <a:prstGeom prst="rect">
            <a:avLst/>
          </a:prstGeom>
          <a:noFill/>
          <a:ln w="9525">
            <a:noFill/>
            <a:miter lim="800000"/>
            <a:headEnd/>
            <a:tailEnd/>
          </a:ln>
        </p:spPr>
        <p:txBody>
          <a:bodyPr anchor="ctr"/>
          <a:lstStyle/>
          <a:p>
            <a:pPr algn="ctr">
              <a:defRPr/>
            </a:pPr>
            <a:r>
              <a:rPr lang="en-GB" sz="4400" b="1" dirty="0" smtClean="0">
                <a:solidFill>
                  <a:srgbClr val="C00000"/>
                </a:solidFill>
                <a:latin typeface="Arial" pitchFamily="34" charset="0"/>
                <a:ea typeface="+mj-ea"/>
                <a:cs typeface="Arial" pitchFamily="34" charset="0"/>
              </a:rPr>
              <a:t>Intuitive devices</a:t>
            </a:r>
            <a:endParaRPr lang="en-GB" sz="4400" b="1" dirty="0">
              <a:solidFill>
                <a:srgbClr val="C00000"/>
              </a:solidFill>
              <a:latin typeface="Arial" pitchFamily="34" charset="0"/>
              <a:ea typeface="+mj-ea"/>
              <a:cs typeface="Arial" pitchFamily="34" charset="0"/>
            </a:endParaRPr>
          </a:p>
        </p:txBody>
      </p:sp>
      <p:sp>
        <p:nvSpPr>
          <p:cNvPr id="7" name="Title 1"/>
          <p:cNvSpPr txBox="1">
            <a:spLocks/>
          </p:cNvSpPr>
          <p:nvPr/>
        </p:nvSpPr>
        <p:spPr>
          <a:xfrm>
            <a:off x="714348" y="2500314"/>
            <a:ext cx="4143404" cy="1143000"/>
          </a:xfrm>
          <a:prstGeom prst="rect">
            <a:avLst/>
          </a:prstGeom>
        </p:spPr>
        <p:txBody>
          <a:bodyPr>
            <a:noAutofit/>
          </a:bodyPr>
          <a:lstStyle/>
          <a:p>
            <a:pPr marL="0" marR="0" lvl="0" indent="0" defTabSz="914400" rtl="0" eaLnBrk="1" fontAlgn="auto" latinLnBrk="0" hangingPunct="1">
              <a:lnSpc>
                <a:spcPct val="100000"/>
              </a:lnSpc>
              <a:spcBef>
                <a:spcPct val="0"/>
              </a:spcBef>
              <a:spcAft>
                <a:spcPts val="0"/>
              </a:spcAft>
              <a:buClrTx/>
              <a:buSzTx/>
              <a:buFontTx/>
              <a:buNone/>
              <a:tabLst/>
              <a:defRPr/>
            </a:pPr>
            <a:r>
              <a:rPr kumimoji="0" lang="en-GB" sz="3600" b="1" i="0" u="none" strike="noStrike" kern="1200" cap="none" spc="0" normalizeH="0" baseline="0" noProof="0" dirty="0" smtClean="0">
                <a:ln>
                  <a:noFill/>
                </a:ln>
                <a:solidFill>
                  <a:srgbClr val="FFFF00"/>
                </a:solidFill>
                <a:effectLst/>
                <a:uLnTx/>
                <a:uFillTx/>
                <a:latin typeface="+mj-lt"/>
                <a:ea typeface="+mj-ea"/>
                <a:cs typeface="+mj-cs"/>
              </a:rPr>
              <a:t>Natural gesturing</a:t>
            </a:r>
            <a:br>
              <a:rPr kumimoji="0" lang="en-GB" sz="3600" b="1" i="0" u="none" strike="noStrike" kern="1200" cap="none" spc="0" normalizeH="0" baseline="0" noProof="0" dirty="0" smtClean="0">
                <a:ln>
                  <a:noFill/>
                </a:ln>
                <a:solidFill>
                  <a:srgbClr val="FFFF00"/>
                </a:solidFill>
                <a:effectLst/>
                <a:uLnTx/>
                <a:uFillTx/>
                <a:latin typeface="+mj-lt"/>
                <a:ea typeface="+mj-ea"/>
                <a:cs typeface="+mj-cs"/>
              </a:rPr>
            </a:br>
            <a:r>
              <a:rPr kumimoji="0" lang="en-GB" sz="3600" b="1" i="0" u="none" strike="noStrike" kern="1200" cap="none" spc="0" normalizeH="0" baseline="0" noProof="0" dirty="0" smtClean="0">
                <a:ln>
                  <a:noFill/>
                </a:ln>
                <a:solidFill>
                  <a:srgbClr val="FFFF00"/>
                </a:solidFill>
                <a:effectLst/>
                <a:uLnTx/>
                <a:uFillTx/>
                <a:latin typeface="+mj-lt"/>
                <a:ea typeface="+mj-ea"/>
                <a:cs typeface="+mj-cs"/>
              </a:rPr>
              <a:t>Interactive</a:t>
            </a:r>
            <a:br>
              <a:rPr kumimoji="0" lang="en-GB" sz="3600" b="1" i="0" u="none" strike="noStrike" kern="1200" cap="none" spc="0" normalizeH="0" baseline="0" noProof="0" dirty="0" smtClean="0">
                <a:ln>
                  <a:noFill/>
                </a:ln>
                <a:solidFill>
                  <a:srgbClr val="FFFF00"/>
                </a:solidFill>
                <a:effectLst/>
                <a:uLnTx/>
                <a:uFillTx/>
                <a:latin typeface="+mj-lt"/>
                <a:ea typeface="+mj-ea"/>
                <a:cs typeface="+mj-cs"/>
              </a:rPr>
            </a:br>
            <a:r>
              <a:rPr kumimoji="0" lang="en-GB" sz="3600" b="1" i="0" u="none" strike="noStrike" kern="1200" cap="none" spc="0" normalizeH="0" baseline="0" noProof="0" dirty="0" smtClean="0">
                <a:ln>
                  <a:noFill/>
                </a:ln>
                <a:solidFill>
                  <a:srgbClr val="FFFF00"/>
                </a:solidFill>
                <a:effectLst/>
                <a:uLnTx/>
                <a:uFillTx/>
                <a:latin typeface="+mj-lt"/>
                <a:ea typeface="+mj-ea"/>
                <a:cs typeface="+mj-cs"/>
              </a:rPr>
              <a:t>Mobile</a:t>
            </a:r>
            <a:br>
              <a:rPr kumimoji="0" lang="en-GB" sz="3600" b="1" i="0" u="none" strike="noStrike" kern="1200" cap="none" spc="0" normalizeH="0" baseline="0" noProof="0" dirty="0" smtClean="0">
                <a:ln>
                  <a:noFill/>
                </a:ln>
                <a:solidFill>
                  <a:srgbClr val="FFFF00"/>
                </a:solidFill>
                <a:effectLst/>
                <a:uLnTx/>
                <a:uFillTx/>
                <a:latin typeface="+mj-lt"/>
                <a:ea typeface="+mj-ea"/>
                <a:cs typeface="+mj-cs"/>
              </a:rPr>
            </a:br>
            <a:r>
              <a:rPr kumimoji="0" lang="en-GB" sz="3600" b="1" i="0" u="none" strike="noStrike" kern="1200" cap="none" spc="0" normalizeH="0" baseline="0" noProof="0" dirty="0" smtClean="0">
                <a:ln>
                  <a:noFill/>
                </a:ln>
                <a:solidFill>
                  <a:srgbClr val="FFFF00"/>
                </a:solidFill>
                <a:effectLst/>
                <a:uLnTx/>
                <a:uFillTx/>
                <a:latin typeface="+mj-lt"/>
                <a:ea typeface="+mj-ea"/>
                <a:cs typeface="+mj-cs"/>
              </a:rPr>
              <a:t>Creative</a:t>
            </a:r>
            <a:br>
              <a:rPr kumimoji="0" lang="en-GB" sz="3600" b="1" i="0" u="none" strike="noStrike" kern="1200" cap="none" spc="0" normalizeH="0" baseline="0" noProof="0" dirty="0" smtClean="0">
                <a:ln>
                  <a:noFill/>
                </a:ln>
                <a:solidFill>
                  <a:srgbClr val="FFFF00"/>
                </a:solidFill>
                <a:effectLst/>
                <a:uLnTx/>
                <a:uFillTx/>
                <a:latin typeface="+mj-lt"/>
                <a:ea typeface="+mj-ea"/>
                <a:cs typeface="+mj-cs"/>
              </a:rPr>
            </a:br>
            <a:r>
              <a:rPr kumimoji="0" lang="en-GB" sz="3600" b="1" i="0" u="none" strike="noStrike" kern="1200" cap="none" spc="0" normalizeH="0" baseline="0" noProof="0" dirty="0" smtClean="0">
                <a:ln>
                  <a:noFill/>
                </a:ln>
                <a:solidFill>
                  <a:srgbClr val="FFFF00"/>
                </a:solidFill>
                <a:effectLst/>
                <a:uLnTx/>
                <a:uFillTx/>
                <a:latin typeface="+mj-lt"/>
                <a:ea typeface="+mj-ea"/>
                <a:cs typeface="+mj-cs"/>
              </a:rPr>
              <a:t>Participatory</a:t>
            </a:r>
            <a:endParaRPr kumimoji="0" lang="en-US" sz="3600" b="1" i="0" u="none" strike="noStrike" kern="1200" cap="none" spc="0" normalizeH="0" baseline="0" noProof="0" dirty="0">
              <a:ln>
                <a:noFill/>
              </a:ln>
              <a:solidFill>
                <a:srgbClr val="FFFF00"/>
              </a:solidFill>
              <a:effectLst/>
              <a:uLnTx/>
              <a:uFillTx/>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bbles.jpg"/>
          <p:cNvPicPr>
            <a:picLocks noChangeAspect="1"/>
          </p:cNvPicPr>
          <p:nvPr/>
        </p:nvPicPr>
        <p:blipFill>
          <a:blip r:embed="rId3" cstate="print">
            <a:duotone>
              <a:prstClr val="black"/>
              <a:schemeClr val="accent1">
                <a:tint val="45000"/>
                <a:satMod val="400000"/>
              </a:schemeClr>
            </a:duotone>
          </a:blip>
          <a:stretch>
            <a:fillRect/>
          </a:stretch>
        </p:blipFill>
        <p:spPr>
          <a:xfrm>
            <a:off x="0" y="0"/>
            <a:ext cx="9144000" cy="6858000"/>
          </a:xfrm>
          <a:prstGeom prst="rect">
            <a:avLst/>
          </a:prstGeom>
        </p:spPr>
      </p:pic>
      <p:sp>
        <p:nvSpPr>
          <p:cNvPr id="2" name="Title 1"/>
          <p:cNvSpPr>
            <a:spLocks noGrp="1"/>
          </p:cNvSpPr>
          <p:nvPr>
            <p:ph type="title"/>
          </p:nvPr>
        </p:nvSpPr>
        <p:spPr>
          <a:xfrm>
            <a:off x="428625" y="142875"/>
            <a:ext cx="8229600" cy="1143000"/>
          </a:xfrm>
        </p:spPr>
        <p:txBody>
          <a:bodyPr/>
          <a:lstStyle/>
          <a:p>
            <a:pPr>
              <a:defRPr/>
            </a:pPr>
            <a:r>
              <a:rPr lang="en-GB" sz="6600" b="1" dirty="0" smtClean="0">
                <a:solidFill>
                  <a:schemeClr val="bg1">
                    <a:lumMod val="95000"/>
                  </a:schemeClr>
                </a:solidFill>
              </a:rPr>
              <a:t>The</a:t>
            </a:r>
            <a:r>
              <a:rPr lang="en-GB" sz="6600" dirty="0" smtClean="0">
                <a:solidFill>
                  <a:schemeClr val="bg1">
                    <a:lumMod val="95000"/>
                  </a:schemeClr>
                </a:solidFill>
              </a:rPr>
              <a:t> </a:t>
            </a:r>
            <a:r>
              <a:rPr lang="en-GB" sz="6600" b="1" dirty="0" smtClean="0">
                <a:solidFill>
                  <a:schemeClr val="bg1">
                    <a:lumMod val="95000"/>
                  </a:schemeClr>
                </a:solidFill>
              </a:rPr>
              <a:t>Future...?</a:t>
            </a:r>
          </a:p>
        </p:txBody>
      </p:sp>
      <p:sp>
        <p:nvSpPr>
          <p:cNvPr id="3" name="Content Placeholder 2"/>
          <p:cNvSpPr>
            <a:spLocks noGrp="1"/>
          </p:cNvSpPr>
          <p:nvPr>
            <p:ph idx="1"/>
          </p:nvPr>
        </p:nvSpPr>
        <p:spPr>
          <a:xfrm>
            <a:off x="628650" y="3975100"/>
            <a:ext cx="8229600" cy="2168525"/>
          </a:xfrm>
        </p:spPr>
        <p:txBody>
          <a:bodyPr/>
          <a:lstStyle/>
          <a:p>
            <a:r>
              <a:rPr lang="en-GB" sz="4000" b="1" smtClean="0">
                <a:solidFill>
                  <a:schemeClr val="bg1"/>
                </a:solidFill>
              </a:rPr>
              <a:t>1989: ‘The future is multi-media’</a:t>
            </a:r>
          </a:p>
          <a:p>
            <a:r>
              <a:rPr lang="en-GB" sz="4000" b="1" smtClean="0">
                <a:solidFill>
                  <a:schemeClr val="bg1"/>
                </a:solidFill>
              </a:rPr>
              <a:t>1999: ‘The future is the Web’</a:t>
            </a:r>
          </a:p>
          <a:p>
            <a:r>
              <a:rPr lang="en-GB" sz="4000" b="1" smtClean="0">
                <a:solidFill>
                  <a:schemeClr val="bg1"/>
                </a:solidFill>
              </a:rPr>
              <a:t>2009: ‘The future is smart mobile’</a:t>
            </a:r>
          </a:p>
        </p:txBody>
      </p:sp>
      <p:sp>
        <p:nvSpPr>
          <p:cNvPr id="5" name="Rectangle 4"/>
          <p:cNvSpPr/>
          <p:nvPr/>
        </p:nvSpPr>
        <p:spPr>
          <a:xfrm>
            <a:off x="571500" y="6416675"/>
            <a:ext cx="1154113" cy="277813"/>
          </a:xfrm>
          <a:prstGeom prst="rect">
            <a:avLst/>
          </a:prstGeom>
        </p:spPr>
        <p:txBody>
          <a:bodyPr wrap="none">
            <a:spAutoFit/>
          </a:bodyPr>
          <a:lstStyle/>
          <a:p>
            <a:pPr>
              <a:defRPr/>
            </a:pPr>
            <a:r>
              <a:rPr lang="en-GB" sz="1200" dirty="0">
                <a:solidFill>
                  <a:schemeClr val="bg1">
                    <a:lumMod val="75000"/>
                  </a:schemeClr>
                </a:solidFill>
              </a:rPr>
              <a:t>hof.povray.org</a:t>
            </a:r>
          </a:p>
        </p:txBody>
      </p:sp>
      <p:sp>
        <p:nvSpPr>
          <p:cNvPr id="6"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bg1">
                    <a:lumMod val="65000"/>
                  </a:schemeClr>
                </a:solidFill>
                <a:latin typeface="Calibri" pitchFamily="34" charset="0"/>
              </a:rPr>
              <a:t>cc  Steve Wheeler, University of Plymouth, 2010</a:t>
            </a:r>
            <a:endParaRPr lang="en-US" sz="1400" dirty="0">
              <a:solidFill>
                <a:schemeClr val="bg1">
                  <a:lumMod val="65000"/>
                </a:schemeClr>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endParaRPr lang="en-GB" dirty="0"/>
          </a:p>
        </p:txBody>
      </p:sp>
      <p:sp>
        <p:nvSpPr>
          <p:cNvPr id="5" name="TextBox 4"/>
          <p:cNvSpPr txBox="1"/>
          <p:nvPr/>
        </p:nvSpPr>
        <p:spPr>
          <a:xfrm>
            <a:off x="4714875" y="428625"/>
            <a:ext cx="4214813" cy="2862322"/>
          </a:xfrm>
          <a:prstGeom prst="rect">
            <a:avLst/>
          </a:prstGeom>
          <a:noFill/>
        </p:spPr>
        <p:txBody>
          <a:bodyPr>
            <a:spAutoFit/>
          </a:bodyPr>
          <a:lstStyle/>
          <a:p>
            <a:pPr>
              <a:defRPr/>
            </a:pPr>
            <a:r>
              <a:rPr lang="en-GB" sz="3600" b="1" dirty="0">
                <a:solidFill>
                  <a:schemeClr val="bg1">
                    <a:lumMod val="75000"/>
                  </a:schemeClr>
                </a:solidFill>
              </a:rPr>
              <a:t>Multimedia brought the world into the classroom...</a:t>
            </a:r>
          </a:p>
          <a:p>
            <a:pPr>
              <a:defRPr/>
            </a:pPr>
            <a:endParaRPr lang="en-GB" sz="3600" b="1" dirty="0">
              <a:solidFill>
                <a:schemeClr val="bg1"/>
              </a:solidFill>
            </a:endParaRPr>
          </a:p>
          <a:p>
            <a:pPr>
              <a:defRPr/>
            </a:pPr>
            <a:endParaRPr lang="en-GB" sz="3600" dirty="0"/>
          </a:p>
        </p:txBody>
      </p:sp>
      <p:sp>
        <p:nvSpPr>
          <p:cNvPr id="9"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grpSp>
        <p:nvGrpSpPr>
          <p:cNvPr id="2" name="Group 10"/>
          <p:cNvGrpSpPr>
            <a:grpSpLocks/>
          </p:cNvGrpSpPr>
          <p:nvPr/>
        </p:nvGrpSpPr>
        <p:grpSpPr bwMode="auto">
          <a:xfrm>
            <a:off x="785813" y="1071563"/>
            <a:ext cx="3357562" cy="5133975"/>
            <a:chOff x="785786" y="1071546"/>
            <a:chExt cx="3357586" cy="5134783"/>
          </a:xfrm>
        </p:grpSpPr>
        <p:grpSp>
          <p:nvGrpSpPr>
            <p:cNvPr id="3" name="Group 7"/>
            <p:cNvGrpSpPr>
              <a:grpSpLocks/>
            </p:cNvGrpSpPr>
            <p:nvPr/>
          </p:nvGrpSpPr>
          <p:grpSpPr bwMode="auto">
            <a:xfrm>
              <a:off x="785786" y="1071546"/>
              <a:ext cx="3357586" cy="4857784"/>
              <a:chOff x="428596" y="428604"/>
              <a:chExt cx="4000528" cy="5881708"/>
            </a:xfrm>
          </p:grpSpPr>
          <p:pic>
            <p:nvPicPr>
              <p:cNvPr id="7176" name="Picture 5" descr="iPhone.jpg"/>
              <p:cNvPicPr>
                <a:picLocks noChangeAspect="1"/>
              </p:cNvPicPr>
              <p:nvPr/>
            </p:nvPicPr>
            <p:blipFill>
              <a:blip r:embed="rId3"/>
              <a:srcRect/>
              <a:stretch>
                <a:fillRect/>
              </a:stretch>
            </p:blipFill>
            <p:spPr bwMode="auto">
              <a:xfrm rot="5400000">
                <a:off x="-464382" y="1464458"/>
                <a:ext cx="5881708" cy="3810000"/>
              </a:xfrm>
              <a:prstGeom prst="rect">
                <a:avLst/>
              </a:prstGeom>
              <a:noFill/>
              <a:ln w="9525">
                <a:noFill/>
                <a:miter lim="800000"/>
                <a:headEnd/>
                <a:tailEnd/>
              </a:ln>
            </p:spPr>
          </p:pic>
          <p:sp>
            <p:nvSpPr>
              <p:cNvPr id="7" name="Rectangle 6"/>
              <p:cNvSpPr/>
              <p:nvPr/>
            </p:nvSpPr>
            <p:spPr>
              <a:xfrm>
                <a:off x="428596" y="428604"/>
                <a:ext cx="4000528" cy="5859523"/>
              </a:xfrm>
              <a:prstGeom prst="rect">
                <a:avLst/>
              </a:prstGeom>
              <a:noFill/>
              <a:ln w="762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sp>
          <p:nvSpPr>
            <p:cNvPr id="10" name="TextBox 9"/>
            <p:cNvSpPr txBox="1"/>
            <p:nvPr/>
          </p:nvSpPr>
          <p:spPr>
            <a:xfrm>
              <a:off x="1757343" y="5930061"/>
              <a:ext cx="1385897" cy="276268"/>
            </a:xfrm>
            <a:prstGeom prst="rect">
              <a:avLst/>
            </a:prstGeom>
            <a:noFill/>
          </p:spPr>
          <p:txBody>
            <a:bodyPr wrap="none">
              <a:spAutoFit/>
            </a:bodyPr>
            <a:lstStyle/>
            <a:p>
              <a:pPr>
                <a:defRPr/>
              </a:pPr>
              <a:r>
                <a:rPr lang="en-GB" sz="1200" dirty="0">
                  <a:solidFill>
                    <a:schemeClr val="bg1">
                      <a:lumMod val="65000"/>
                    </a:schemeClr>
                  </a:solidFill>
                </a:rPr>
                <a:t>www.canada.com</a:t>
              </a:r>
            </a:p>
          </p:txBody>
        </p:sp>
      </p:grpSp>
      <p:sp>
        <p:nvSpPr>
          <p:cNvPr id="11" name="Rectangle 10"/>
          <p:cNvSpPr/>
          <p:nvPr/>
        </p:nvSpPr>
        <p:spPr>
          <a:xfrm>
            <a:off x="4786314" y="3105835"/>
            <a:ext cx="3857652" cy="2308324"/>
          </a:xfrm>
          <a:prstGeom prst="rect">
            <a:avLst/>
          </a:prstGeom>
        </p:spPr>
        <p:txBody>
          <a:bodyPr wrap="square">
            <a:spAutoFit/>
          </a:bodyPr>
          <a:lstStyle/>
          <a:p>
            <a:pPr>
              <a:defRPr/>
            </a:pPr>
            <a:r>
              <a:rPr lang="en-GB" sz="3600" b="1" dirty="0" smtClean="0">
                <a:solidFill>
                  <a:schemeClr val="bg1"/>
                </a:solidFill>
              </a:rPr>
              <a:t>Smart technologies will take the classroom into the world</a:t>
            </a:r>
            <a:r>
              <a:rPr lang="en-GB" b="1" dirty="0" smtClean="0">
                <a:solidFill>
                  <a:schemeClr val="bg1"/>
                </a:solidFill>
              </a:rPr>
              <a:t>.</a:t>
            </a:r>
            <a:endParaRPr lang="en-GB"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7" descr="pebbles.jpg"/>
          <p:cNvPicPr>
            <a:picLocks noChangeAspect="1"/>
          </p:cNvPicPr>
          <p:nvPr/>
        </p:nvPicPr>
        <p:blipFill>
          <a:blip r:embed="rId3">
            <a:lum bright="-36000"/>
          </a:blip>
          <a:srcRect/>
          <a:stretch>
            <a:fillRect/>
          </a:stretch>
        </p:blipFill>
        <p:spPr bwMode="auto">
          <a:xfrm>
            <a:off x="0" y="0"/>
            <a:ext cx="9144000" cy="6858000"/>
          </a:xfrm>
          <a:prstGeom prst="rect">
            <a:avLst/>
          </a:prstGeom>
          <a:noFill/>
          <a:ln w="9525">
            <a:noFill/>
            <a:miter lim="800000"/>
            <a:headEnd/>
            <a:tailEnd/>
          </a:ln>
        </p:spPr>
      </p:pic>
      <p:sp>
        <p:nvSpPr>
          <p:cNvPr id="17411" name="Title 1"/>
          <p:cNvSpPr>
            <a:spLocks noGrp="1"/>
          </p:cNvSpPr>
          <p:nvPr>
            <p:ph type="title"/>
          </p:nvPr>
        </p:nvSpPr>
        <p:spPr>
          <a:xfrm>
            <a:off x="457200" y="71438"/>
            <a:ext cx="8229600" cy="868362"/>
          </a:xfrm>
        </p:spPr>
        <p:txBody>
          <a:bodyPr/>
          <a:lstStyle/>
          <a:p>
            <a:pPr eaLnBrk="1" hangingPunct="1"/>
            <a:r>
              <a:rPr lang="en-GB" b="1" smtClean="0">
                <a:solidFill>
                  <a:schemeClr val="bg1"/>
                </a:solidFill>
              </a:rPr>
              <a:t>E-Learning 3.0</a:t>
            </a:r>
          </a:p>
        </p:txBody>
      </p:sp>
      <p:sp>
        <p:nvSpPr>
          <p:cNvPr id="17412" name="TextBox 4"/>
          <p:cNvSpPr txBox="1">
            <a:spLocks noChangeArrowheads="1"/>
          </p:cNvSpPr>
          <p:nvPr/>
        </p:nvSpPr>
        <p:spPr bwMode="auto">
          <a:xfrm>
            <a:off x="1143000" y="2428875"/>
            <a:ext cx="7081838" cy="2062163"/>
          </a:xfrm>
          <a:prstGeom prst="rect">
            <a:avLst/>
          </a:prstGeom>
          <a:noFill/>
          <a:ln w="9525">
            <a:noFill/>
            <a:miter lim="800000"/>
            <a:headEnd/>
            <a:tailEnd/>
          </a:ln>
        </p:spPr>
        <p:txBody>
          <a:bodyPr wrap="none">
            <a:spAutoFit/>
          </a:bodyPr>
          <a:lstStyle/>
          <a:p>
            <a:pPr marL="342900" indent="-342900">
              <a:buFontTx/>
              <a:buAutoNum type="arabicPeriod"/>
            </a:pPr>
            <a:r>
              <a:rPr lang="en-GB" sz="3200">
                <a:solidFill>
                  <a:srgbClr val="FFFF00"/>
                </a:solidFill>
              </a:rPr>
              <a:t> Distributed (Cloud) Computing</a:t>
            </a:r>
          </a:p>
          <a:p>
            <a:pPr marL="342900" indent="-342900">
              <a:buFontTx/>
              <a:buAutoNum type="arabicPeriod"/>
            </a:pPr>
            <a:r>
              <a:rPr lang="en-GB" sz="3200">
                <a:solidFill>
                  <a:srgbClr val="FFFF00"/>
                </a:solidFill>
              </a:rPr>
              <a:t> Extended Smart Mobile Technology</a:t>
            </a:r>
          </a:p>
          <a:p>
            <a:pPr marL="342900" indent="-342900">
              <a:buFontTx/>
              <a:buAutoNum type="arabicPeriod"/>
            </a:pPr>
            <a:r>
              <a:rPr lang="en-GB" sz="3200">
                <a:solidFill>
                  <a:srgbClr val="FFFF00"/>
                </a:solidFill>
              </a:rPr>
              <a:t> Collaborative Intelligent Filtering</a:t>
            </a:r>
          </a:p>
          <a:p>
            <a:pPr marL="342900" indent="-342900">
              <a:buFontTx/>
              <a:buAutoNum type="arabicPeriod"/>
            </a:pPr>
            <a:r>
              <a:rPr lang="en-GB" sz="3200">
                <a:solidFill>
                  <a:srgbClr val="FFFF00"/>
                </a:solidFill>
              </a:rPr>
              <a:t> 3D Visualisation and Interaction</a:t>
            </a:r>
          </a:p>
        </p:txBody>
      </p:sp>
      <p:sp>
        <p:nvSpPr>
          <p:cNvPr id="17413" name="TextBox 5"/>
          <p:cNvSpPr txBox="1">
            <a:spLocks noChangeArrowheads="1"/>
          </p:cNvSpPr>
          <p:nvPr/>
        </p:nvSpPr>
        <p:spPr bwMode="auto">
          <a:xfrm>
            <a:off x="5286375" y="6143625"/>
            <a:ext cx="3490913" cy="338138"/>
          </a:xfrm>
          <a:prstGeom prst="rect">
            <a:avLst/>
          </a:prstGeom>
          <a:noFill/>
          <a:ln w="9525">
            <a:noFill/>
            <a:miter lim="800000"/>
            <a:headEnd/>
            <a:tailEnd/>
          </a:ln>
        </p:spPr>
        <p:txBody>
          <a:bodyPr wrap="none">
            <a:spAutoFit/>
          </a:bodyPr>
          <a:lstStyle/>
          <a:p>
            <a:r>
              <a:rPr lang="en-GB" sz="1600">
                <a:solidFill>
                  <a:srgbClr val="FFFF00"/>
                </a:solidFill>
              </a:rPr>
              <a:t>Source: steve-wheeler.blogspot.com</a:t>
            </a:r>
          </a:p>
        </p:txBody>
      </p:sp>
      <p:sp>
        <p:nvSpPr>
          <p:cNvPr id="17414"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a:solidFill>
                  <a:schemeClr val="bg1"/>
                </a:solidFill>
                <a:latin typeface="Calibri" pitchFamily="34" charset="0"/>
              </a:rPr>
              <a:t>cc  Steve Wheeler, University of Plymouth, 2010</a:t>
            </a:r>
            <a:endParaRPr lang="en-US" sz="140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500063" y="2500313"/>
            <a:ext cx="8072437" cy="3286125"/>
            <a:chOff x="500063" y="2500313"/>
            <a:chExt cx="8072437" cy="3286125"/>
          </a:xfrm>
        </p:grpSpPr>
        <p:sp>
          <p:nvSpPr>
            <p:cNvPr id="4" name="Oval 3"/>
            <p:cNvSpPr/>
            <p:nvPr/>
          </p:nvSpPr>
          <p:spPr>
            <a:xfrm>
              <a:off x="500063" y="2500313"/>
              <a:ext cx="4714875" cy="3286125"/>
            </a:xfrm>
            <a:prstGeom prst="ellipse">
              <a:avLst/>
            </a:prstGeom>
            <a:solidFill>
              <a:srgbClr val="FFFF00">
                <a:alpha val="45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6" name="Oval 5"/>
            <p:cNvSpPr/>
            <p:nvPr/>
          </p:nvSpPr>
          <p:spPr>
            <a:xfrm>
              <a:off x="3857625" y="2500313"/>
              <a:ext cx="4714875" cy="3286125"/>
            </a:xfrm>
            <a:prstGeom prst="ellipse">
              <a:avLst/>
            </a:prstGeom>
            <a:solidFill>
              <a:schemeClr val="tx2">
                <a:lumMod val="40000"/>
                <a:lumOff val="60000"/>
                <a:alpha val="37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19467" name="TextBox 6"/>
            <p:cNvSpPr txBox="1">
              <a:spLocks noChangeArrowheads="1"/>
            </p:cNvSpPr>
            <p:nvPr/>
          </p:nvSpPr>
          <p:spPr bwMode="auto">
            <a:xfrm>
              <a:off x="1176159" y="3714750"/>
              <a:ext cx="965200" cy="831850"/>
            </a:xfrm>
            <a:prstGeom prst="rect">
              <a:avLst/>
            </a:prstGeom>
            <a:noFill/>
            <a:ln w="9525">
              <a:noFill/>
              <a:miter lim="800000"/>
              <a:headEnd/>
              <a:tailEnd/>
            </a:ln>
          </p:spPr>
          <p:txBody>
            <a:bodyPr wrap="none">
              <a:spAutoFit/>
            </a:bodyPr>
            <a:lstStyle/>
            <a:p>
              <a:pPr algn="ctr"/>
              <a:r>
                <a:rPr lang="en-GB" sz="2400" b="1">
                  <a:latin typeface="Calibri" pitchFamily="34" charset="0"/>
                </a:rPr>
                <a:t>Real </a:t>
              </a:r>
            </a:p>
            <a:p>
              <a:pPr algn="ctr"/>
              <a:r>
                <a:rPr lang="en-GB" sz="2400" b="1">
                  <a:latin typeface="Calibri" pitchFamily="34" charset="0"/>
                </a:rPr>
                <a:t>World</a:t>
              </a:r>
            </a:p>
          </p:txBody>
        </p:sp>
        <p:sp>
          <p:nvSpPr>
            <p:cNvPr id="19468" name="TextBox 7"/>
            <p:cNvSpPr txBox="1">
              <a:spLocks noChangeArrowheads="1"/>
            </p:cNvSpPr>
            <p:nvPr/>
          </p:nvSpPr>
          <p:spPr bwMode="auto">
            <a:xfrm>
              <a:off x="7072313" y="3643313"/>
              <a:ext cx="1120775" cy="830262"/>
            </a:xfrm>
            <a:prstGeom prst="rect">
              <a:avLst/>
            </a:prstGeom>
            <a:noFill/>
            <a:ln w="9525">
              <a:noFill/>
              <a:miter lim="800000"/>
              <a:headEnd/>
              <a:tailEnd/>
            </a:ln>
          </p:spPr>
          <p:txBody>
            <a:bodyPr wrap="none">
              <a:spAutoFit/>
            </a:bodyPr>
            <a:lstStyle/>
            <a:p>
              <a:pPr algn="ctr"/>
              <a:r>
                <a:rPr lang="en-GB" sz="2400" b="1">
                  <a:latin typeface="Calibri" pitchFamily="34" charset="0"/>
                </a:rPr>
                <a:t>Virtual </a:t>
              </a:r>
            </a:p>
            <a:p>
              <a:pPr algn="ctr"/>
              <a:r>
                <a:rPr lang="en-GB" sz="2400" b="1">
                  <a:latin typeface="Calibri" pitchFamily="34" charset="0"/>
                </a:rPr>
                <a:t>World</a:t>
              </a:r>
            </a:p>
          </p:txBody>
        </p:sp>
      </p:grpSp>
      <p:sp>
        <p:nvSpPr>
          <p:cNvPr id="19459" name="TextBox 9"/>
          <p:cNvSpPr txBox="1">
            <a:spLocks noChangeArrowheads="1"/>
          </p:cNvSpPr>
          <p:nvPr/>
        </p:nvSpPr>
        <p:spPr bwMode="auto">
          <a:xfrm>
            <a:off x="1714500" y="1428750"/>
            <a:ext cx="5929313" cy="769938"/>
          </a:xfrm>
          <a:prstGeom prst="rect">
            <a:avLst/>
          </a:prstGeom>
          <a:noFill/>
          <a:ln w="9525">
            <a:noFill/>
            <a:miter lim="800000"/>
            <a:headEnd/>
            <a:tailEnd/>
          </a:ln>
        </p:spPr>
        <p:txBody>
          <a:bodyPr>
            <a:spAutoFit/>
          </a:bodyPr>
          <a:lstStyle/>
          <a:p>
            <a:pPr algn="ctr"/>
            <a:r>
              <a:rPr lang="en-GB" sz="2200">
                <a:latin typeface="Calibri" pitchFamily="34" charset="0"/>
              </a:rPr>
              <a:t>Continuous spectrum from the completely real (Reality) to the completely virtual (Virtual Reality).</a:t>
            </a:r>
          </a:p>
        </p:txBody>
      </p:sp>
      <p:sp>
        <p:nvSpPr>
          <p:cNvPr id="19460" name="TextBox 10"/>
          <p:cNvSpPr txBox="1">
            <a:spLocks noChangeArrowheads="1"/>
          </p:cNvSpPr>
          <p:nvPr/>
        </p:nvSpPr>
        <p:spPr bwMode="auto">
          <a:xfrm>
            <a:off x="2339975" y="214313"/>
            <a:ext cx="4660900" cy="708025"/>
          </a:xfrm>
          <a:prstGeom prst="rect">
            <a:avLst/>
          </a:prstGeom>
          <a:noFill/>
          <a:ln w="9525">
            <a:noFill/>
            <a:miter lim="800000"/>
            <a:headEnd/>
            <a:tailEnd/>
          </a:ln>
        </p:spPr>
        <p:txBody>
          <a:bodyPr wrap="none">
            <a:spAutoFit/>
          </a:bodyPr>
          <a:lstStyle/>
          <a:p>
            <a:r>
              <a:rPr lang="en-GB" sz="4000" b="1">
                <a:latin typeface="Calibri" pitchFamily="34" charset="0"/>
              </a:rPr>
              <a:t>Virtuality Continuum</a:t>
            </a:r>
          </a:p>
        </p:txBody>
      </p:sp>
      <p:sp>
        <p:nvSpPr>
          <p:cNvPr id="19461" name="TextBox 12"/>
          <p:cNvSpPr txBox="1">
            <a:spLocks noChangeArrowheads="1"/>
          </p:cNvSpPr>
          <p:nvPr/>
        </p:nvSpPr>
        <p:spPr bwMode="auto">
          <a:xfrm>
            <a:off x="3143250" y="857250"/>
            <a:ext cx="3003550" cy="307975"/>
          </a:xfrm>
          <a:prstGeom prst="rect">
            <a:avLst/>
          </a:prstGeom>
          <a:noFill/>
          <a:ln w="9525">
            <a:noFill/>
            <a:miter lim="800000"/>
            <a:headEnd/>
            <a:tailEnd/>
          </a:ln>
        </p:spPr>
        <p:txBody>
          <a:bodyPr wrap="none">
            <a:spAutoFit/>
          </a:bodyPr>
          <a:lstStyle/>
          <a:p>
            <a:r>
              <a:rPr lang="en-GB" sz="1400">
                <a:latin typeface="Calibri" pitchFamily="34" charset="0"/>
              </a:rPr>
              <a:t>Adapted from Nijholt &amp; Traum (2005)</a:t>
            </a:r>
          </a:p>
        </p:txBody>
      </p:sp>
      <p:sp>
        <p:nvSpPr>
          <p:cNvPr id="9"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
        <p:nvSpPr>
          <p:cNvPr id="11" name="TextBox 10"/>
          <p:cNvSpPr txBox="1"/>
          <p:nvPr/>
        </p:nvSpPr>
        <p:spPr>
          <a:xfrm>
            <a:off x="3538538" y="6000750"/>
            <a:ext cx="2011362" cy="369888"/>
          </a:xfrm>
          <a:prstGeom prst="rect">
            <a:avLst/>
          </a:prstGeom>
          <a:solidFill>
            <a:schemeClr val="accent2">
              <a:lumMod val="40000"/>
              <a:lumOff val="60000"/>
            </a:schemeClr>
          </a:solidFill>
          <a:ln>
            <a:solidFill>
              <a:schemeClr val="tx1"/>
            </a:solidFill>
          </a:ln>
        </p:spPr>
        <p:txBody>
          <a:bodyPr wrap="none">
            <a:spAutoFit/>
          </a:bodyPr>
          <a:lstStyle/>
          <a:p>
            <a:pPr>
              <a:defRPr/>
            </a:pPr>
            <a:r>
              <a:rPr lang="en-GB" dirty="0"/>
              <a:t>Web meets World</a:t>
            </a:r>
          </a:p>
        </p:txBody>
      </p:sp>
      <p:cxnSp>
        <p:nvCxnSpPr>
          <p:cNvPr id="13" name="Straight Arrow Connector 12"/>
          <p:cNvCxnSpPr>
            <a:stCxn id="11" idx="0"/>
          </p:cNvCxnSpPr>
          <p:nvPr/>
        </p:nvCxnSpPr>
        <p:spPr>
          <a:xfrm rot="16200000" flipV="1">
            <a:off x="3683794" y="5141119"/>
            <a:ext cx="1714500" cy="4762"/>
          </a:xfrm>
          <a:prstGeom prst="straightConnector1">
            <a:avLst/>
          </a:prstGeom>
          <a:ln w="38100">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3" descr="interface_610x468.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20483" name="Title 1"/>
          <p:cNvSpPr>
            <a:spLocks noGrp="1"/>
          </p:cNvSpPr>
          <p:nvPr>
            <p:ph type="title"/>
          </p:nvPr>
        </p:nvSpPr>
        <p:spPr>
          <a:xfrm>
            <a:off x="457200" y="-142875"/>
            <a:ext cx="8229600" cy="1143000"/>
          </a:xfrm>
        </p:spPr>
        <p:txBody>
          <a:bodyPr/>
          <a:lstStyle/>
          <a:p>
            <a:r>
              <a:rPr lang="en-GB" b="1" smtClean="0">
                <a:solidFill>
                  <a:srgbClr val="FFC000"/>
                </a:solidFill>
              </a:rPr>
              <a:t>Web meets World</a:t>
            </a:r>
          </a:p>
        </p:txBody>
      </p:sp>
      <p:sp>
        <p:nvSpPr>
          <p:cNvPr id="20484" name="TextBox 3"/>
          <p:cNvSpPr txBox="1">
            <a:spLocks noChangeArrowheads="1"/>
          </p:cNvSpPr>
          <p:nvPr/>
        </p:nvSpPr>
        <p:spPr bwMode="auto">
          <a:xfrm>
            <a:off x="5929313" y="3214688"/>
            <a:ext cx="2292350" cy="708025"/>
          </a:xfrm>
          <a:prstGeom prst="rect">
            <a:avLst/>
          </a:prstGeom>
          <a:noFill/>
          <a:ln w="9525">
            <a:noFill/>
            <a:miter lim="800000"/>
            <a:headEnd/>
            <a:tailEnd/>
          </a:ln>
        </p:spPr>
        <p:txBody>
          <a:bodyPr wrap="none">
            <a:spAutoFit/>
          </a:bodyPr>
          <a:lstStyle/>
          <a:p>
            <a:r>
              <a:rPr lang="en-GB" sz="4000" b="1">
                <a:solidFill>
                  <a:schemeClr val="bg1"/>
                </a:solidFill>
              </a:rPr>
              <a:t>Mash-up</a:t>
            </a:r>
          </a:p>
        </p:txBody>
      </p:sp>
      <p:sp>
        <p:nvSpPr>
          <p:cNvPr id="20485" name="TextBox 4"/>
          <p:cNvSpPr txBox="1">
            <a:spLocks noChangeArrowheads="1"/>
          </p:cNvSpPr>
          <p:nvPr/>
        </p:nvSpPr>
        <p:spPr bwMode="auto">
          <a:xfrm>
            <a:off x="4357688" y="3214688"/>
            <a:ext cx="1535112" cy="923925"/>
          </a:xfrm>
          <a:prstGeom prst="rect">
            <a:avLst/>
          </a:prstGeom>
          <a:noFill/>
          <a:ln w="9525">
            <a:noFill/>
            <a:miter lim="800000"/>
            <a:headEnd/>
            <a:tailEnd/>
          </a:ln>
        </p:spPr>
        <p:txBody>
          <a:bodyPr wrap="none">
            <a:spAutoFit/>
          </a:bodyPr>
          <a:lstStyle/>
          <a:p>
            <a:r>
              <a:rPr lang="en-GB" sz="5400" b="1">
                <a:solidFill>
                  <a:schemeClr val="bg1"/>
                </a:solidFill>
                <a:latin typeface="Aharoni" pitchFamily="2" charset="-79"/>
                <a:cs typeface="Aharoni" pitchFamily="2" charset="-79"/>
              </a:rPr>
              <a:t>GPS</a:t>
            </a:r>
          </a:p>
        </p:txBody>
      </p:sp>
      <p:sp>
        <p:nvSpPr>
          <p:cNvPr id="6" name="TextBox 5"/>
          <p:cNvSpPr txBox="1"/>
          <p:nvPr/>
        </p:nvSpPr>
        <p:spPr>
          <a:xfrm>
            <a:off x="2928938" y="4000500"/>
            <a:ext cx="2595562" cy="646113"/>
          </a:xfrm>
          <a:prstGeom prst="rect">
            <a:avLst/>
          </a:prstGeom>
          <a:noFill/>
        </p:spPr>
        <p:txBody>
          <a:bodyPr wrap="none">
            <a:spAutoFit/>
          </a:bodyPr>
          <a:lstStyle/>
          <a:p>
            <a:pPr>
              <a:defRPr/>
            </a:pPr>
            <a:r>
              <a:rPr lang="en-GB" sz="3600" b="1" dirty="0">
                <a:solidFill>
                  <a:schemeClr val="bg1">
                    <a:lumMod val="95000"/>
                  </a:schemeClr>
                </a:solidFill>
                <a:latin typeface="Arial Black" pitchFamily="34" charset="0"/>
              </a:rPr>
              <a:t>QR codes</a:t>
            </a:r>
          </a:p>
        </p:txBody>
      </p:sp>
      <p:sp>
        <p:nvSpPr>
          <p:cNvPr id="20487" name="TextBox 6"/>
          <p:cNvSpPr txBox="1">
            <a:spLocks noChangeArrowheads="1"/>
          </p:cNvSpPr>
          <p:nvPr/>
        </p:nvSpPr>
        <p:spPr bwMode="auto">
          <a:xfrm>
            <a:off x="3929063" y="2232025"/>
            <a:ext cx="1550987" cy="554038"/>
          </a:xfrm>
          <a:prstGeom prst="rect">
            <a:avLst/>
          </a:prstGeom>
          <a:noFill/>
          <a:ln w="9525">
            <a:noFill/>
            <a:miter lim="800000"/>
            <a:headEnd/>
            <a:tailEnd/>
          </a:ln>
        </p:spPr>
        <p:txBody>
          <a:bodyPr wrap="none">
            <a:spAutoFit/>
          </a:bodyPr>
          <a:lstStyle/>
          <a:p>
            <a:r>
              <a:rPr lang="en-GB" sz="3000">
                <a:solidFill>
                  <a:schemeClr val="bg1"/>
                </a:solidFill>
              </a:rPr>
              <a:t>Camera</a:t>
            </a:r>
          </a:p>
        </p:txBody>
      </p:sp>
      <p:sp>
        <p:nvSpPr>
          <p:cNvPr id="20488" name="TextBox 7"/>
          <p:cNvSpPr txBox="1">
            <a:spLocks noChangeArrowheads="1"/>
          </p:cNvSpPr>
          <p:nvPr/>
        </p:nvSpPr>
        <p:spPr bwMode="auto">
          <a:xfrm>
            <a:off x="3000375" y="2571750"/>
            <a:ext cx="4310063" cy="862013"/>
          </a:xfrm>
          <a:prstGeom prst="rect">
            <a:avLst/>
          </a:prstGeom>
          <a:noFill/>
          <a:ln w="9525">
            <a:noFill/>
            <a:miter lim="800000"/>
            <a:headEnd/>
            <a:tailEnd/>
          </a:ln>
        </p:spPr>
        <p:txBody>
          <a:bodyPr wrap="none">
            <a:spAutoFit/>
          </a:bodyPr>
          <a:lstStyle/>
          <a:p>
            <a:r>
              <a:rPr lang="en-GB" sz="5000" b="1">
                <a:solidFill>
                  <a:schemeClr val="bg2"/>
                </a:solidFill>
              </a:rPr>
              <a:t>Mobile phone</a:t>
            </a:r>
          </a:p>
        </p:txBody>
      </p:sp>
      <p:sp>
        <p:nvSpPr>
          <p:cNvPr id="9" name="TextBox 8"/>
          <p:cNvSpPr txBox="1"/>
          <p:nvPr/>
        </p:nvSpPr>
        <p:spPr>
          <a:xfrm>
            <a:off x="6407150" y="5273675"/>
            <a:ext cx="2443163" cy="584200"/>
          </a:xfrm>
          <a:prstGeom prst="rect">
            <a:avLst/>
          </a:prstGeom>
          <a:noFill/>
        </p:spPr>
        <p:txBody>
          <a:bodyPr wrap="none">
            <a:spAutoFit/>
          </a:bodyPr>
          <a:lstStyle/>
          <a:p>
            <a:pPr>
              <a:defRPr/>
            </a:pPr>
            <a:r>
              <a:rPr lang="en-GB" sz="3200" b="1" dirty="0">
                <a:solidFill>
                  <a:schemeClr val="bg1">
                    <a:lumMod val="75000"/>
                  </a:schemeClr>
                </a:solidFill>
                <a:latin typeface="Arial Black" pitchFamily="34" charset="0"/>
              </a:rPr>
              <a:t>Bar codes</a:t>
            </a:r>
          </a:p>
        </p:txBody>
      </p:sp>
      <p:sp>
        <p:nvSpPr>
          <p:cNvPr id="10" name="TextBox 9"/>
          <p:cNvSpPr txBox="1"/>
          <p:nvPr/>
        </p:nvSpPr>
        <p:spPr>
          <a:xfrm>
            <a:off x="4564063" y="5661025"/>
            <a:ext cx="1766887" cy="554038"/>
          </a:xfrm>
          <a:prstGeom prst="rect">
            <a:avLst/>
          </a:prstGeom>
          <a:noFill/>
        </p:spPr>
        <p:txBody>
          <a:bodyPr wrap="none">
            <a:spAutoFit/>
          </a:bodyPr>
          <a:lstStyle/>
          <a:p>
            <a:pPr>
              <a:defRPr/>
            </a:pPr>
            <a:r>
              <a:rPr lang="en-GB" sz="3000" b="1" dirty="0">
                <a:solidFill>
                  <a:schemeClr val="bg1">
                    <a:lumMod val="85000"/>
                  </a:schemeClr>
                </a:solidFill>
                <a:latin typeface="Arial Rounded MT Bold" pitchFamily="34" charset="0"/>
              </a:rPr>
              <a:t>Browser</a:t>
            </a:r>
          </a:p>
        </p:txBody>
      </p:sp>
      <p:sp>
        <p:nvSpPr>
          <p:cNvPr id="11" name="TextBox 10"/>
          <p:cNvSpPr txBox="1"/>
          <p:nvPr/>
        </p:nvSpPr>
        <p:spPr>
          <a:xfrm>
            <a:off x="2286000" y="3589338"/>
            <a:ext cx="2136775" cy="554037"/>
          </a:xfrm>
          <a:prstGeom prst="rect">
            <a:avLst/>
          </a:prstGeom>
          <a:noFill/>
        </p:spPr>
        <p:txBody>
          <a:bodyPr wrap="none">
            <a:spAutoFit/>
          </a:bodyPr>
          <a:lstStyle/>
          <a:p>
            <a:pPr>
              <a:defRPr/>
            </a:pPr>
            <a:r>
              <a:rPr lang="en-GB" sz="3000" b="1" dirty="0">
                <a:solidFill>
                  <a:schemeClr val="bg1">
                    <a:lumMod val="95000"/>
                  </a:schemeClr>
                </a:solidFill>
                <a:latin typeface="Arial Black" pitchFamily="34" charset="0"/>
              </a:rPr>
              <a:t>Projector</a:t>
            </a:r>
          </a:p>
        </p:txBody>
      </p:sp>
      <p:sp>
        <p:nvSpPr>
          <p:cNvPr id="20492" name="TextBox 11"/>
          <p:cNvSpPr txBox="1">
            <a:spLocks noChangeArrowheads="1"/>
          </p:cNvSpPr>
          <p:nvPr/>
        </p:nvSpPr>
        <p:spPr bwMode="auto">
          <a:xfrm>
            <a:off x="3306763" y="4792663"/>
            <a:ext cx="3122612" cy="708025"/>
          </a:xfrm>
          <a:prstGeom prst="rect">
            <a:avLst/>
          </a:prstGeom>
          <a:noFill/>
          <a:ln w="9525">
            <a:noFill/>
            <a:miter lim="800000"/>
            <a:headEnd/>
            <a:tailEnd/>
          </a:ln>
        </p:spPr>
        <p:txBody>
          <a:bodyPr wrap="none">
            <a:spAutoFit/>
          </a:bodyPr>
          <a:lstStyle/>
          <a:p>
            <a:r>
              <a:rPr lang="en-GB" sz="4000">
                <a:solidFill>
                  <a:schemeClr val="bg2"/>
                </a:solidFill>
              </a:rPr>
              <a:t>Geomapping</a:t>
            </a:r>
          </a:p>
        </p:txBody>
      </p:sp>
      <p:sp>
        <p:nvSpPr>
          <p:cNvPr id="13" name="TextBox 12"/>
          <p:cNvSpPr txBox="1"/>
          <p:nvPr/>
        </p:nvSpPr>
        <p:spPr>
          <a:xfrm>
            <a:off x="5286375" y="4292600"/>
            <a:ext cx="3032125" cy="708025"/>
          </a:xfrm>
          <a:prstGeom prst="rect">
            <a:avLst/>
          </a:prstGeom>
          <a:noFill/>
        </p:spPr>
        <p:txBody>
          <a:bodyPr wrap="none">
            <a:spAutoFit/>
          </a:bodyPr>
          <a:lstStyle/>
          <a:p>
            <a:pPr>
              <a:defRPr/>
            </a:pPr>
            <a:r>
              <a:rPr lang="en-GB" sz="4000" b="1" dirty="0">
                <a:solidFill>
                  <a:schemeClr val="bg1">
                    <a:lumMod val="95000"/>
                  </a:schemeClr>
                </a:solidFill>
              </a:rPr>
              <a:t>Geotagging</a:t>
            </a:r>
          </a:p>
        </p:txBody>
      </p:sp>
      <p:sp>
        <p:nvSpPr>
          <p:cNvPr id="20494" name="TextBox 14"/>
          <p:cNvSpPr txBox="1">
            <a:spLocks noChangeArrowheads="1"/>
          </p:cNvSpPr>
          <p:nvPr/>
        </p:nvSpPr>
        <p:spPr bwMode="auto">
          <a:xfrm>
            <a:off x="5462588" y="3895725"/>
            <a:ext cx="2043112" cy="461963"/>
          </a:xfrm>
          <a:prstGeom prst="rect">
            <a:avLst/>
          </a:prstGeom>
          <a:noFill/>
          <a:ln w="9525">
            <a:noFill/>
            <a:miter lim="800000"/>
            <a:headEnd/>
            <a:tailEnd/>
          </a:ln>
        </p:spPr>
        <p:txBody>
          <a:bodyPr wrap="none">
            <a:spAutoFit/>
          </a:bodyPr>
          <a:lstStyle/>
          <a:p>
            <a:r>
              <a:rPr lang="en-GB" sz="2400">
                <a:solidFill>
                  <a:schemeClr val="bg1"/>
                </a:solidFill>
                <a:latin typeface="Aharoni" pitchFamily="2" charset="-79"/>
                <a:cs typeface="Aharoni" pitchFamily="2" charset="-79"/>
              </a:rPr>
              <a:t>Personalised</a:t>
            </a:r>
          </a:p>
        </p:txBody>
      </p:sp>
      <p:sp>
        <p:nvSpPr>
          <p:cNvPr id="20495" name="TextBox 15"/>
          <p:cNvSpPr txBox="1">
            <a:spLocks noChangeArrowheads="1"/>
          </p:cNvSpPr>
          <p:nvPr/>
        </p:nvSpPr>
        <p:spPr bwMode="auto">
          <a:xfrm>
            <a:off x="6378575" y="5857875"/>
            <a:ext cx="1125538" cy="400050"/>
          </a:xfrm>
          <a:prstGeom prst="rect">
            <a:avLst/>
          </a:prstGeom>
          <a:noFill/>
          <a:ln w="9525">
            <a:noFill/>
            <a:miter lim="800000"/>
            <a:headEnd/>
            <a:tailEnd/>
          </a:ln>
        </p:spPr>
        <p:txBody>
          <a:bodyPr wrap="none">
            <a:spAutoFit/>
          </a:bodyPr>
          <a:lstStyle/>
          <a:p>
            <a:r>
              <a:rPr lang="en-GB" sz="2000">
                <a:solidFill>
                  <a:schemeClr val="bg1"/>
                </a:solidFill>
              </a:rPr>
              <a:t>Ambient</a:t>
            </a:r>
          </a:p>
        </p:txBody>
      </p:sp>
      <p:sp>
        <p:nvSpPr>
          <p:cNvPr id="20496" name="TextBox 16"/>
          <p:cNvSpPr txBox="1">
            <a:spLocks noChangeArrowheads="1"/>
          </p:cNvSpPr>
          <p:nvPr/>
        </p:nvSpPr>
        <p:spPr bwMode="auto">
          <a:xfrm>
            <a:off x="7554913" y="3946525"/>
            <a:ext cx="803275" cy="554038"/>
          </a:xfrm>
          <a:prstGeom prst="rect">
            <a:avLst/>
          </a:prstGeom>
          <a:noFill/>
          <a:ln w="9525">
            <a:noFill/>
            <a:miter lim="800000"/>
            <a:headEnd/>
            <a:tailEnd/>
          </a:ln>
        </p:spPr>
        <p:txBody>
          <a:bodyPr wrap="none">
            <a:spAutoFit/>
          </a:bodyPr>
          <a:lstStyle/>
          <a:p>
            <a:r>
              <a:rPr lang="en-GB" sz="3000" b="1">
                <a:solidFill>
                  <a:schemeClr val="bg1"/>
                </a:solidFill>
              </a:rPr>
              <a:t>3-D</a:t>
            </a:r>
          </a:p>
        </p:txBody>
      </p:sp>
      <p:sp>
        <p:nvSpPr>
          <p:cNvPr id="20497" name="TextBox 17"/>
          <p:cNvSpPr txBox="1">
            <a:spLocks noChangeArrowheads="1"/>
          </p:cNvSpPr>
          <p:nvPr/>
        </p:nvSpPr>
        <p:spPr bwMode="auto">
          <a:xfrm>
            <a:off x="5192713" y="5429250"/>
            <a:ext cx="879475" cy="400050"/>
          </a:xfrm>
          <a:prstGeom prst="rect">
            <a:avLst/>
          </a:prstGeom>
          <a:noFill/>
          <a:ln w="9525">
            <a:noFill/>
            <a:miter lim="800000"/>
            <a:headEnd/>
            <a:tailEnd/>
          </a:ln>
        </p:spPr>
        <p:txBody>
          <a:bodyPr wrap="none">
            <a:spAutoFit/>
          </a:bodyPr>
          <a:lstStyle/>
          <a:p>
            <a:r>
              <a:rPr lang="en-GB" sz="2000" b="1">
                <a:solidFill>
                  <a:schemeClr val="bg1"/>
                </a:solidFill>
              </a:rPr>
              <a:t>Video</a:t>
            </a:r>
          </a:p>
        </p:txBody>
      </p:sp>
      <p:sp>
        <p:nvSpPr>
          <p:cNvPr id="20498" name="TextBox 18"/>
          <p:cNvSpPr txBox="1">
            <a:spLocks noChangeArrowheads="1"/>
          </p:cNvSpPr>
          <p:nvPr/>
        </p:nvSpPr>
        <p:spPr bwMode="auto">
          <a:xfrm>
            <a:off x="6530975" y="5000625"/>
            <a:ext cx="1274763" cy="369888"/>
          </a:xfrm>
          <a:prstGeom prst="rect">
            <a:avLst/>
          </a:prstGeom>
          <a:noFill/>
          <a:ln w="9525">
            <a:noFill/>
            <a:miter lim="800000"/>
            <a:headEnd/>
            <a:tailEnd/>
          </a:ln>
        </p:spPr>
        <p:txBody>
          <a:bodyPr wrap="none">
            <a:spAutoFit/>
          </a:bodyPr>
          <a:lstStyle/>
          <a:p>
            <a:r>
              <a:rPr lang="en-GB">
                <a:solidFill>
                  <a:schemeClr val="bg1"/>
                </a:solidFill>
              </a:rPr>
              <a:t>Navigation</a:t>
            </a:r>
          </a:p>
        </p:txBody>
      </p:sp>
      <p:sp>
        <p:nvSpPr>
          <p:cNvPr id="20499" name="TextBox 19"/>
          <p:cNvSpPr txBox="1">
            <a:spLocks noChangeArrowheads="1"/>
          </p:cNvSpPr>
          <p:nvPr/>
        </p:nvSpPr>
        <p:spPr bwMode="auto">
          <a:xfrm>
            <a:off x="3357563" y="4591050"/>
            <a:ext cx="1608137" cy="338138"/>
          </a:xfrm>
          <a:prstGeom prst="rect">
            <a:avLst/>
          </a:prstGeom>
          <a:noFill/>
          <a:ln w="9525">
            <a:noFill/>
            <a:miter lim="800000"/>
            <a:headEnd/>
            <a:tailEnd/>
          </a:ln>
        </p:spPr>
        <p:txBody>
          <a:bodyPr wrap="none">
            <a:spAutoFit/>
          </a:bodyPr>
          <a:lstStyle/>
          <a:p>
            <a:r>
              <a:rPr lang="en-GB" sz="1600">
                <a:solidFill>
                  <a:schemeClr val="bg1"/>
                </a:solidFill>
              </a:rPr>
              <a:t>Communication</a:t>
            </a:r>
          </a:p>
        </p:txBody>
      </p:sp>
      <p:sp>
        <p:nvSpPr>
          <p:cNvPr id="20500" name="TextBox 20"/>
          <p:cNvSpPr txBox="1">
            <a:spLocks noChangeArrowheads="1"/>
          </p:cNvSpPr>
          <p:nvPr/>
        </p:nvSpPr>
        <p:spPr bwMode="auto">
          <a:xfrm>
            <a:off x="3357563" y="3286125"/>
            <a:ext cx="912812" cy="400050"/>
          </a:xfrm>
          <a:prstGeom prst="rect">
            <a:avLst/>
          </a:prstGeom>
          <a:noFill/>
          <a:ln w="9525">
            <a:noFill/>
            <a:miter lim="800000"/>
            <a:headEnd/>
            <a:tailEnd/>
          </a:ln>
        </p:spPr>
        <p:txBody>
          <a:bodyPr wrap="none">
            <a:spAutoFit/>
          </a:bodyPr>
          <a:lstStyle/>
          <a:p>
            <a:r>
              <a:rPr lang="en-GB" sz="2000">
                <a:solidFill>
                  <a:schemeClr val="bg1"/>
                </a:solidFill>
              </a:rPr>
              <a:t>Haptic</a:t>
            </a:r>
          </a:p>
        </p:txBody>
      </p:sp>
      <p:sp>
        <p:nvSpPr>
          <p:cNvPr id="20501"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a:solidFill>
                  <a:schemeClr val="bg1"/>
                </a:solidFill>
                <a:latin typeface="Calibri" pitchFamily="34" charset="0"/>
              </a:rPr>
              <a:t>cc  Steve Wheeler, University of Plymouth, 2010</a:t>
            </a:r>
            <a:endParaRPr lang="en-US" sz="1400">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Box 8"/>
          <p:cNvSpPr txBox="1">
            <a:spLocks noChangeArrowheads="1"/>
          </p:cNvSpPr>
          <p:nvPr/>
        </p:nvSpPr>
        <p:spPr bwMode="auto">
          <a:xfrm rot="10800000" flipV="1">
            <a:off x="3357563" y="6172200"/>
            <a:ext cx="2357437" cy="400050"/>
          </a:xfrm>
          <a:prstGeom prst="rect">
            <a:avLst/>
          </a:prstGeom>
          <a:noFill/>
          <a:ln w="9525">
            <a:noFill/>
            <a:miter lim="800000"/>
            <a:headEnd/>
            <a:tailEnd/>
          </a:ln>
        </p:spPr>
        <p:txBody>
          <a:bodyPr>
            <a:spAutoFit/>
          </a:bodyPr>
          <a:lstStyle/>
          <a:p>
            <a:pPr algn="ctr"/>
            <a:r>
              <a:rPr lang="en-GB" sz="2000" b="1">
                <a:latin typeface="Calibri" pitchFamily="34" charset="0"/>
              </a:rPr>
              <a:t>Mixed  Reality</a:t>
            </a:r>
          </a:p>
        </p:txBody>
      </p:sp>
      <p:grpSp>
        <p:nvGrpSpPr>
          <p:cNvPr id="2" name="Group 15"/>
          <p:cNvGrpSpPr>
            <a:grpSpLocks/>
          </p:cNvGrpSpPr>
          <p:nvPr/>
        </p:nvGrpSpPr>
        <p:grpSpPr bwMode="auto">
          <a:xfrm>
            <a:off x="500063" y="2500313"/>
            <a:ext cx="8072437" cy="3286125"/>
            <a:chOff x="500063" y="2500313"/>
            <a:chExt cx="8072437" cy="3286125"/>
          </a:xfrm>
        </p:grpSpPr>
        <p:sp>
          <p:nvSpPr>
            <p:cNvPr id="4" name="Oval 3"/>
            <p:cNvSpPr/>
            <p:nvPr/>
          </p:nvSpPr>
          <p:spPr>
            <a:xfrm>
              <a:off x="500063" y="2500313"/>
              <a:ext cx="4714875" cy="3286125"/>
            </a:xfrm>
            <a:prstGeom prst="ellipse">
              <a:avLst/>
            </a:prstGeom>
            <a:solidFill>
              <a:srgbClr val="FFFF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6" name="Oval 5"/>
            <p:cNvSpPr/>
            <p:nvPr/>
          </p:nvSpPr>
          <p:spPr>
            <a:xfrm>
              <a:off x="3857625" y="2500313"/>
              <a:ext cx="4714875" cy="3286125"/>
            </a:xfrm>
            <a:prstGeom prst="ellipse">
              <a:avLst/>
            </a:prstGeom>
            <a:solidFill>
              <a:schemeClr val="tx2">
                <a:lumMod val="40000"/>
                <a:lumOff val="60000"/>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21519" name="TextBox 6"/>
            <p:cNvSpPr txBox="1">
              <a:spLocks noChangeArrowheads="1"/>
            </p:cNvSpPr>
            <p:nvPr/>
          </p:nvSpPr>
          <p:spPr bwMode="auto">
            <a:xfrm>
              <a:off x="1176338" y="3714750"/>
              <a:ext cx="966787" cy="830263"/>
            </a:xfrm>
            <a:prstGeom prst="rect">
              <a:avLst/>
            </a:prstGeom>
            <a:noFill/>
            <a:ln w="9525">
              <a:noFill/>
              <a:miter lim="800000"/>
              <a:headEnd/>
              <a:tailEnd/>
            </a:ln>
          </p:spPr>
          <p:txBody>
            <a:bodyPr wrap="none">
              <a:spAutoFit/>
            </a:bodyPr>
            <a:lstStyle/>
            <a:p>
              <a:pPr algn="ctr"/>
              <a:r>
                <a:rPr lang="en-GB" sz="2400" b="1">
                  <a:latin typeface="Calibri" pitchFamily="34" charset="0"/>
                </a:rPr>
                <a:t>Real </a:t>
              </a:r>
            </a:p>
            <a:p>
              <a:pPr algn="ctr"/>
              <a:r>
                <a:rPr lang="en-GB" sz="2400" b="1">
                  <a:latin typeface="Calibri" pitchFamily="34" charset="0"/>
                </a:rPr>
                <a:t>World</a:t>
              </a:r>
            </a:p>
          </p:txBody>
        </p:sp>
        <p:sp>
          <p:nvSpPr>
            <p:cNvPr id="21520" name="TextBox 7"/>
            <p:cNvSpPr txBox="1">
              <a:spLocks noChangeArrowheads="1"/>
            </p:cNvSpPr>
            <p:nvPr/>
          </p:nvSpPr>
          <p:spPr bwMode="auto">
            <a:xfrm>
              <a:off x="7072313" y="3643313"/>
              <a:ext cx="1120775" cy="830262"/>
            </a:xfrm>
            <a:prstGeom prst="rect">
              <a:avLst/>
            </a:prstGeom>
            <a:noFill/>
            <a:ln w="9525">
              <a:noFill/>
              <a:miter lim="800000"/>
              <a:headEnd/>
              <a:tailEnd/>
            </a:ln>
          </p:spPr>
          <p:txBody>
            <a:bodyPr wrap="none">
              <a:spAutoFit/>
            </a:bodyPr>
            <a:lstStyle/>
            <a:p>
              <a:pPr algn="ctr"/>
              <a:r>
                <a:rPr lang="en-GB" sz="2400" b="1">
                  <a:latin typeface="Calibri" pitchFamily="34" charset="0"/>
                </a:rPr>
                <a:t>Virtual </a:t>
              </a:r>
            </a:p>
            <a:p>
              <a:pPr algn="ctr"/>
              <a:r>
                <a:rPr lang="en-GB" sz="2400" b="1">
                  <a:latin typeface="Calibri" pitchFamily="34" charset="0"/>
                </a:rPr>
                <a:t>World</a:t>
              </a:r>
            </a:p>
          </p:txBody>
        </p:sp>
        <p:sp>
          <p:nvSpPr>
            <p:cNvPr id="10" name="Oval 9"/>
            <p:cNvSpPr/>
            <p:nvPr/>
          </p:nvSpPr>
          <p:spPr>
            <a:xfrm>
              <a:off x="2357438" y="3000375"/>
              <a:ext cx="4357687" cy="2286000"/>
            </a:xfrm>
            <a:prstGeom prst="ellipse">
              <a:avLst/>
            </a:prstGeom>
            <a:solidFill>
              <a:schemeClr val="accent1">
                <a:alpha val="4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grpSp>
      <p:sp>
        <p:nvSpPr>
          <p:cNvPr id="21508" name="TextBox 10"/>
          <p:cNvSpPr txBox="1">
            <a:spLocks noChangeArrowheads="1"/>
          </p:cNvSpPr>
          <p:nvPr/>
        </p:nvSpPr>
        <p:spPr bwMode="auto">
          <a:xfrm>
            <a:off x="2944813" y="3792538"/>
            <a:ext cx="1484312" cy="708025"/>
          </a:xfrm>
          <a:prstGeom prst="rect">
            <a:avLst/>
          </a:prstGeom>
          <a:noFill/>
          <a:ln w="9525">
            <a:noFill/>
            <a:miter lim="800000"/>
            <a:headEnd/>
            <a:tailEnd/>
          </a:ln>
        </p:spPr>
        <p:txBody>
          <a:bodyPr wrap="none">
            <a:spAutoFit/>
          </a:bodyPr>
          <a:lstStyle/>
          <a:p>
            <a:pPr algn="ctr"/>
            <a:r>
              <a:rPr lang="en-GB" sz="2000" b="1">
                <a:latin typeface="Calibri" pitchFamily="34" charset="0"/>
              </a:rPr>
              <a:t>Augmented </a:t>
            </a:r>
          </a:p>
          <a:p>
            <a:pPr algn="ctr"/>
            <a:r>
              <a:rPr lang="en-GB" sz="2000" b="1">
                <a:latin typeface="Calibri" pitchFamily="34" charset="0"/>
              </a:rPr>
              <a:t>Reality</a:t>
            </a:r>
          </a:p>
        </p:txBody>
      </p:sp>
      <p:sp>
        <p:nvSpPr>
          <p:cNvPr id="21509" name="TextBox 11"/>
          <p:cNvSpPr txBox="1">
            <a:spLocks noChangeArrowheads="1"/>
          </p:cNvSpPr>
          <p:nvPr/>
        </p:nvSpPr>
        <p:spPr bwMode="auto">
          <a:xfrm>
            <a:off x="4714875" y="3786188"/>
            <a:ext cx="1484313" cy="708025"/>
          </a:xfrm>
          <a:prstGeom prst="rect">
            <a:avLst/>
          </a:prstGeom>
          <a:noFill/>
          <a:ln w="9525">
            <a:noFill/>
            <a:miter lim="800000"/>
            <a:headEnd/>
            <a:tailEnd/>
          </a:ln>
        </p:spPr>
        <p:txBody>
          <a:bodyPr wrap="none">
            <a:spAutoFit/>
          </a:bodyPr>
          <a:lstStyle/>
          <a:p>
            <a:pPr algn="ctr"/>
            <a:r>
              <a:rPr lang="en-GB" sz="2000" b="1">
                <a:latin typeface="Calibri" pitchFamily="34" charset="0"/>
              </a:rPr>
              <a:t>Augmented </a:t>
            </a:r>
          </a:p>
          <a:p>
            <a:pPr algn="ctr"/>
            <a:r>
              <a:rPr lang="en-GB" sz="2000" b="1">
                <a:latin typeface="Calibri" pitchFamily="34" charset="0"/>
              </a:rPr>
              <a:t>Virtuality</a:t>
            </a:r>
          </a:p>
        </p:txBody>
      </p:sp>
      <p:sp>
        <p:nvSpPr>
          <p:cNvPr id="21510" name="TextBox 14"/>
          <p:cNvSpPr txBox="1">
            <a:spLocks noChangeArrowheads="1"/>
          </p:cNvSpPr>
          <p:nvPr/>
        </p:nvSpPr>
        <p:spPr bwMode="auto">
          <a:xfrm>
            <a:off x="2339975" y="214313"/>
            <a:ext cx="4660900" cy="708025"/>
          </a:xfrm>
          <a:prstGeom prst="rect">
            <a:avLst/>
          </a:prstGeom>
          <a:noFill/>
          <a:ln w="9525">
            <a:noFill/>
            <a:miter lim="800000"/>
            <a:headEnd/>
            <a:tailEnd/>
          </a:ln>
        </p:spPr>
        <p:txBody>
          <a:bodyPr wrap="none">
            <a:spAutoFit/>
          </a:bodyPr>
          <a:lstStyle/>
          <a:p>
            <a:r>
              <a:rPr lang="en-GB" sz="4000" b="1">
                <a:latin typeface="Calibri" pitchFamily="34" charset="0"/>
              </a:rPr>
              <a:t>Virtuality Continuum</a:t>
            </a:r>
          </a:p>
        </p:txBody>
      </p:sp>
      <p:sp>
        <p:nvSpPr>
          <p:cNvPr id="21511" name="TextBox 23"/>
          <p:cNvSpPr txBox="1">
            <a:spLocks noChangeArrowheads="1"/>
          </p:cNvSpPr>
          <p:nvPr/>
        </p:nvSpPr>
        <p:spPr bwMode="auto">
          <a:xfrm>
            <a:off x="3143250" y="857250"/>
            <a:ext cx="3003550" cy="307975"/>
          </a:xfrm>
          <a:prstGeom prst="rect">
            <a:avLst/>
          </a:prstGeom>
          <a:noFill/>
          <a:ln w="9525">
            <a:noFill/>
            <a:miter lim="800000"/>
            <a:headEnd/>
            <a:tailEnd/>
          </a:ln>
        </p:spPr>
        <p:txBody>
          <a:bodyPr wrap="none">
            <a:spAutoFit/>
          </a:bodyPr>
          <a:lstStyle/>
          <a:p>
            <a:r>
              <a:rPr lang="en-GB" sz="1400">
                <a:latin typeface="Calibri" pitchFamily="34" charset="0"/>
              </a:rPr>
              <a:t>Adapted from Nijholt &amp; Traum (2005)</a:t>
            </a:r>
          </a:p>
        </p:txBody>
      </p:sp>
      <p:grpSp>
        <p:nvGrpSpPr>
          <p:cNvPr id="3" name="Group 17"/>
          <p:cNvGrpSpPr>
            <a:grpSpLocks/>
          </p:cNvGrpSpPr>
          <p:nvPr/>
        </p:nvGrpSpPr>
        <p:grpSpPr bwMode="auto">
          <a:xfrm>
            <a:off x="2357438" y="2571750"/>
            <a:ext cx="4357687" cy="3571875"/>
            <a:chOff x="2357438" y="2571750"/>
            <a:chExt cx="4357687" cy="3571875"/>
          </a:xfrm>
        </p:grpSpPr>
        <p:sp>
          <p:nvSpPr>
            <p:cNvPr id="14" name="Right Brace 13"/>
            <p:cNvSpPr/>
            <p:nvPr/>
          </p:nvSpPr>
          <p:spPr>
            <a:xfrm rot="5400000">
              <a:off x="4357688" y="3786188"/>
              <a:ext cx="357187" cy="4357687"/>
            </a:xfrm>
            <a:prstGeom prst="rightBrace">
              <a:avLst/>
            </a:prstGeom>
            <a:noFill/>
            <a:ln w="381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fontAlgn="auto">
                <a:spcBef>
                  <a:spcPts val="0"/>
                </a:spcBef>
                <a:spcAft>
                  <a:spcPts val="0"/>
                </a:spcAft>
                <a:defRPr/>
              </a:pPr>
              <a:endParaRPr lang="en-GB"/>
            </a:p>
          </p:txBody>
        </p:sp>
        <p:cxnSp>
          <p:nvCxnSpPr>
            <p:cNvPr id="26" name="Straight Connector 25"/>
            <p:cNvCxnSpPr/>
            <p:nvPr/>
          </p:nvCxnSpPr>
          <p:spPr>
            <a:xfrm rot="5400000" flipH="1" flipV="1">
              <a:off x="785813" y="4143375"/>
              <a:ext cx="3143250"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flipH="1" flipV="1">
              <a:off x="5143500" y="4143375"/>
              <a:ext cx="3143250" cy="0"/>
            </a:xfrm>
            <a:prstGeom prst="line">
              <a:avLst/>
            </a:prstGeom>
            <a:ln w="31750">
              <a:solidFill>
                <a:schemeClr val="tx1"/>
              </a:solidFill>
              <a:prstDash val="dash"/>
            </a:ln>
          </p:spPr>
          <p:style>
            <a:lnRef idx="1">
              <a:schemeClr val="accent1"/>
            </a:lnRef>
            <a:fillRef idx="0">
              <a:schemeClr val="accent1"/>
            </a:fillRef>
            <a:effectRef idx="0">
              <a:schemeClr val="accent1"/>
            </a:effectRef>
            <a:fontRef idx="minor">
              <a:schemeClr val="tx1"/>
            </a:fontRef>
          </p:style>
        </p:cxnSp>
      </p:grpSp>
      <p:sp>
        <p:nvSpPr>
          <p:cNvPr id="15"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www.andrewsavory.com/blog/einstein.010.png"/>
          <p:cNvPicPr>
            <a:picLocks noChangeAspect="1" noChangeArrowheads="1"/>
          </p:cNvPicPr>
          <p:nvPr/>
        </p:nvPicPr>
        <p:blipFill>
          <a:blip r:embed="rId3" cstate="print"/>
          <a:srcRect/>
          <a:stretch>
            <a:fillRect/>
          </a:stretch>
        </p:blipFill>
        <p:spPr bwMode="auto">
          <a:xfrm>
            <a:off x="-1785938" y="-911225"/>
            <a:ext cx="10929938" cy="7769225"/>
          </a:xfrm>
          <a:prstGeom prst="rect">
            <a:avLst/>
          </a:prstGeom>
          <a:noFill/>
          <a:ln w="9525">
            <a:noFill/>
            <a:miter lim="800000"/>
            <a:headEnd/>
            <a:tailEnd/>
          </a:ln>
        </p:spPr>
      </p:pic>
      <p:sp>
        <p:nvSpPr>
          <p:cNvPr id="4" name="Rectangle 3"/>
          <p:cNvSpPr/>
          <p:nvPr/>
        </p:nvSpPr>
        <p:spPr>
          <a:xfrm>
            <a:off x="-1143000" y="0"/>
            <a:ext cx="5357813"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101"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chemeClr val="bg1"/>
                </a:solidFill>
                <a:latin typeface="Calibri" pitchFamily="34" charset="0"/>
              </a:rPr>
              <a:t>cc  Steve Wheeler, University of Plymouth, </a:t>
            </a:r>
            <a:r>
              <a:rPr lang="en-GB" sz="1400" dirty="0" smtClean="0">
                <a:solidFill>
                  <a:schemeClr val="bg1"/>
                </a:solidFill>
                <a:latin typeface="Calibri" pitchFamily="34" charset="0"/>
              </a:rPr>
              <a:t>2010</a:t>
            </a:r>
            <a:endParaRPr lang="en-US" sz="1400" dirty="0">
              <a:solidFill>
                <a:schemeClr val="bg1"/>
              </a:solidFill>
              <a:latin typeface="Calibri" pitchFamily="34" charset="0"/>
            </a:endParaRPr>
          </a:p>
        </p:txBody>
      </p:sp>
      <p:sp>
        <p:nvSpPr>
          <p:cNvPr id="6" name="Rectangle 5"/>
          <p:cNvSpPr/>
          <p:nvPr/>
        </p:nvSpPr>
        <p:spPr>
          <a:xfrm>
            <a:off x="539553" y="1700808"/>
            <a:ext cx="3240360" cy="2585323"/>
          </a:xfrm>
          <a:prstGeom prst="rect">
            <a:avLst/>
          </a:prstGeom>
        </p:spPr>
        <p:txBody>
          <a:bodyPr wrap="square">
            <a:spAutoFit/>
          </a:bodyPr>
          <a:lstStyle/>
          <a:p>
            <a:r>
              <a:rPr lang="en-GB" sz="5400" b="1" dirty="0" smtClean="0">
                <a:solidFill>
                  <a:schemeClr val="bg2"/>
                </a:solidFill>
              </a:rPr>
              <a:t>Einstein: </a:t>
            </a:r>
          </a:p>
          <a:p>
            <a:r>
              <a:rPr lang="en-GB" sz="5400" b="1" dirty="0" smtClean="0">
                <a:solidFill>
                  <a:schemeClr val="bg1">
                    <a:lumMod val="75000"/>
                  </a:schemeClr>
                </a:solidFill>
              </a:rPr>
              <a:t>A driven man?</a:t>
            </a:r>
            <a:endParaRPr lang="en-GB" sz="5400" b="1" dirty="0">
              <a:solidFill>
                <a:schemeClr val="bg1">
                  <a:lumMod val="75000"/>
                </a:schemeClr>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57625" y="2500313"/>
            <a:ext cx="4714875" cy="3286125"/>
          </a:xfrm>
          <a:prstGeom prst="ellipse">
            <a:avLst/>
          </a:prstGeom>
          <a:solidFill>
            <a:schemeClr val="tx2">
              <a:lumMod val="40000"/>
              <a:lumOff val="60000"/>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4" name="Oval 3"/>
          <p:cNvSpPr/>
          <p:nvPr/>
        </p:nvSpPr>
        <p:spPr>
          <a:xfrm>
            <a:off x="500063" y="2500313"/>
            <a:ext cx="4714875" cy="3286125"/>
          </a:xfrm>
          <a:prstGeom prst="ellipse">
            <a:avLst/>
          </a:prstGeom>
          <a:solidFill>
            <a:srgbClr val="FFFF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22532" name="TextBox 6"/>
          <p:cNvSpPr txBox="1">
            <a:spLocks noChangeArrowheads="1"/>
          </p:cNvSpPr>
          <p:nvPr/>
        </p:nvSpPr>
        <p:spPr bwMode="auto">
          <a:xfrm>
            <a:off x="1176338" y="3714750"/>
            <a:ext cx="966787" cy="830263"/>
          </a:xfrm>
          <a:prstGeom prst="rect">
            <a:avLst/>
          </a:prstGeom>
          <a:noFill/>
          <a:ln w="9525">
            <a:noFill/>
            <a:miter lim="800000"/>
            <a:headEnd/>
            <a:tailEnd/>
          </a:ln>
        </p:spPr>
        <p:txBody>
          <a:bodyPr wrap="none">
            <a:spAutoFit/>
          </a:bodyPr>
          <a:lstStyle/>
          <a:p>
            <a:pPr algn="ctr"/>
            <a:r>
              <a:rPr lang="en-GB" sz="2400" b="1">
                <a:latin typeface="Calibri" pitchFamily="34" charset="0"/>
              </a:rPr>
              <a:t>Real </a:t>
            </a:r>
          </a:p>
          <a:p>
            <a:pPr algn="ctr"/>
            <a:r>
              <a:rPr lang="en-GB" sz="2400" b="1">
                <a:latin typeface="Calibri" pitchFamily="34" charset="0"/>
              </a:rPr>
              <a:t>World</a:t>
            </a:r>
          </a:p>
        </p:txBody>
      </p:sp>
      <p:sp>
        <p:nvSpPr>
          <p:cNvPr id="22533" name="TextBox 7"/>
          <p:cNvSpPr txBox="1">
            <a:spLocks noChangeArrowheads="1"/>
          </p:cNvSpPr>
          <p:nvPr/>
        </p:nvSpPr>
        <p:spPr bwMode="auto">
          <a:xfrm>
            <a:off x="7072313" y="3643313"/>
            <a:ext cx="1120775" cy="830262"/>
          </a:xfrm>
          <a:prstGeom prst="rect">
            <a:avLst/>
          </a:prstGeom>
          <a:noFill/>
          <a:ln w="9525">
            <a:noFill/>
            <a:miter lim="800000"/>
            <a:headEnd/>
            <a:tailEnd/>
          </a:ln>
        </p:spPr>
        <p:txBody>
          <a:bodyPr wrap="none">
            <a:spAutoFit/>
          </a:bodyPr>
          <a:lstStyle/>
          <a:p>
            <a:pPr algn="ctr"/>
            <a:r>
              <a:rPr lang="en-GB" sz="2400" b="1">
                <a:latin typeface="Calibri" pitchFamily="34" charset="0"/>
              </a:rPr>
              <a:t>Virtual </a:t>
            </a:r>
          </a:p>
          <a:p>
            <a:pPr algn="ctr"/>
            <a:r>
              <a:rPr lang="en-GB" sz="2400" b="1">
                <a:latin typeface="Calibri" pitchFamily="34" charset="0"/>
              </a:rPr>
              <a:t>World</a:t>
            </a:r>
          </a:p>
        </p:txBody>
      </p:sp>
      <p:sp>
        <p:nvSpPr>
          <p:cNvPr id="22534" name="TextBox 10"/>
          <p:cNvSpPr txBox="1">
            <a:spLocks noChangeArrowheads="1"/>
          </p:cNvSpPr>
          <p:nvPr/>
        </p:nvSpPr>
        <p:spPr bwMode="auto">
          <a:xfrm>
            <a:off x="2944813" y="3792538"/>
            <a:ext cx="1484312" cy="708025"/>
          </a:xfrm>
          <a:prstGeom prst="rect">
            <a:avLst/>
          </a:prstGeom>
          <a:noFill/>
          <a:ln w="9525">
            <a:noFill/>
            <a:miter lim="800000"/>
            <a:headEnd/>
            <a:tailEnd/>
          </a:ln>
        </p:spPr>
        <p:txBody>
          <a:bodyPr wrap="none">
            <a:spAutoFit/>
          </a:bodyPr>
          <a:lstStyle/>
          <a:p>
            <a:pPr algn="ctr"/>
            <a:r>
              <a:rPr lang="en-GB" sz="2000" b="1">
                <a:latin typeface="Calibri" pitchFamily="34" charset="0"/>
              </a:rPr>
              <a:t>Augmented </a:t>
            </a:r>
          </a:p>
          <a:p>
            <a:pPr algn="ctr"/>
            <a:r>
              <a:rPr lang="en-GB" sz="2000" b="1">
                <a:latin typeface="Calibri" pitchFamily="34" charset="0"/>
              </a:rPr>
              <a:t>Reality</a:t>
            </a:r>
          </a:p>
        </p:txBody>
      </p:sp>
      <p:sp>
        <p:nvSpPr>
          <p:cNvPr id="22535" name="TextBox 11"/>
          <p:cNvSpPr txBox="1">
            <a:spLocks noChangeArrowheads="1"/>
          </p:cNvSpPr>
          <p:nvPr/>
        </p:nvSpPr>
        <p:spPr bwMode="auto">
          <a:xfrm>
            <a:off x="4714875" y="3786188"/>
            <a:ext cx="1484313" cy="708025"/>
          </a:xfrm>
          <a:prstGeom prst="rect">
            <a:avLst/>
          </a:prstGeom>
          <a:noFill/>
          <a:ln w="9525">
            <a:noFill/>
            <a:miter lim="800000"/>
            <a:headEnd/>
            <a:tailEnd/>
          </a:ln>
        </p:spPr>
        <p:txBody>
          <a:bodyPr wrap="none">
            <a:spAutoFit/>
          </a:bodyPr>
          <a:lstStyle/>
          <a:p>
            <a:pPr algn="ctr"/>
            <a:r>
              <a:rPr lang="en-GB" sz="2000" b="1">
                <a:latin typeface="Calibri" pitchFamily="34" charset="0"/>
              </a:rPr>
              <a:t>Augmented </a:t>
            </a:r>
          </a:p>
          <a:p>
            <a:pPr algn="ctr"/>
            <a:r>
              <a:rPr lang="en-GB" sz="2000" b="1">
                <a:latin typeface="Calibri" pitchFamily="34" charset="0"/>
              </a:rPr>
              <a:t>Virtuality</a:t>
            </a:r>
          </a:p>
        </p:txBody>
      </p:sp>
      <p:sp>
        <p:nvSpPr>
          <p:cNvPr id="22536" name="TextBox 14"/>
          <p:cNvSpPr txBox="1">
            <a:spLocks noChangeArrowheads="1"/>
          </p:cNvSpPr>
          <p:nvPr/>
        </p:nvSpPr>
        <p:spPr bwMode="auto">
          <a:xfrm>
            <a:off x="2339975" y="214313"/>
            <a:ext cx="4660900" cy="708025"/>
          </a:xfrm>
          <a:prstGeom prst="rect">
            <a:avLst/>
          </a:prstGeom>
          <a:noFill/>
          <a:ln w="9525">
            <a:noFill/>
            <a:miter lim="800000"/>
            <a:headEnd/>
            <a:tailEnd/>
          </a:ln>
        </p:spPr>
        <p:txBody>
          <a:bodyPr wrap="none">
            <a:spAutoFit/>
          </a:bodyPr>
          <a:lstStyle/>
          <a:p>
            <a:r>
              <a:rPr lang="en-GB" sz="4000" b="1">
                <a:latin typeface="Calibri" pitchFamily="34" charset="0"/>
              </a:rPr>
              <a:t>Virtuality Continuum</a:t>
            </a:r>
          </a:p>
        </p:txBody>
      </p:sp>
      <p:sp>
        <p:nvSpPr>
          <p:cNvPr id="22537" name="TextBox 23"/>
          <p:cNvSpPr txBox="1">
            <a:spLocks noChangeArrowheads="1"/>
          </p:cNvSpPr>
          <p:nvPr/>
        </p:nvSpPr>
        <p:spPr bwMode="auto">
          <a:xfrm>
            <a:off x="3143250" y="857250"/>
            <a:ext cx="3003550" cy="307975"/>
          </a:xfrm>
          <a:prstGeom prst="rect">
            <a:avLst/>
          </a:prstGeom>
          <a:noFill/>
          <a:ln w="9525">
            <a:noFill/>
            <a:miter lim="800000"/>
            <a:headEnd/>
            <a:tailEnd/>
          </a:ln>
        </p:spPr>
        <p:txBody>
          <a:bodyPr wrap="none">
            <a:spAutoFit/>
          </a:bodyPr>
          <a:lstStyle/>
          <a:p>
            <a:r>
              <a:rPr lang="en-GB" sz="1400">
                <a:latin typeface="Calibri" pitchFamily="34" charset="0"/>
              </a:rPr>
              <a:t>Adapted from Nijholt &amp; Traum (2005)</a:t>
            </a:r>
          </a:p>
        </p:txBody>
      </p:sp>
      <p:sp>
        <p:nvSpPr>
          <p:cNvPr id="23"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grpSp>
        <p:nvGrpSpPr>
          <p:cNvPr id="2" name="Group 29"/>
          <p:cNvGrpSpPr>
            <a:grpSpLocks/>
          </p:cNvGrpSpPr>
          <p:nvPr/>
        </p:nvGrpSpPr>
        <p:grpSpPr bwMode="auto">
          <a:xfrm>
            <a:off x="1857375" y="1357313"/>
            <a:ext cx="5357813" cy="3429000"/>
            <a:chOff x="1857375" y="1357313"/>
            <a:chExt cx="5357813" cy="3429000"/>
          </a:xfrm>
        </p:grpSpPr>
        <p:sp>
          <p:nvSpPr>
            <p:cNvPr id="22540" name="TextBox 15"/>
            <p:cNvSpPr txBox="1">
              <a:spLocks noChangeArrowheads="1"/>
            </p:cNvSpPr>
            <p:nvPr/>
          </p:nvSpPr>
          <p:spPr bwMode="auto">
            <a:xfrm>
              <a:off x="1857375" y="1357313"/>
              <a:ext cx="1428750" cy="923925"/>
            </a:xfrm>
            <a:prstGeom prst="rect">
              <a:avLst/>
            </a:prstGeom>
            <a:solidFill>
              <a:srgbClr val="C7D9A3"/>
            </a:solidFill>
            <a:ln w="25400">
              <a:solidFill>
                <a:schemeClr val="tx1"/>
              </a:solidFill>
              <a:miter lim="800000"/>
              <a:headEnd/>
              <a:tailEnd/>
            </a:ln>
          </p:spPr>
          <p:txBody>
            <a:bodyPr>
              <a:spAutoFit/>
            </a:bodyPr>
            <a:lstStyle/>
            <a:p>
              <a:pPr algn="ctr"/>
              <a:r>
                <a:rPr lang="en-GB">
                  <a:latin typeface="Calibri" pitchFamily="34" charset="0"/>
                </a:rPr>
                <a:t>the virtual augments the real</a:t>
              </a:r>
            </a:p>
          </p:txBody>
        </p:sp>
        <p:sp>
          <p:nvSpPr>
            <p:cNvPr id="22541" name="TextBox 16"/>
            <p:cNvSpPr txBox="1">
              <a:spLocks noChangeArrowheads="1"/>
            </p:cNvSpPr>
            <p:nvPr/>
          </p:nvSpPr>
          <p:spPr bwMode="auto">
            <a:xfrm>
              <a:off x="5786438" y="1357313"/>
              <a:ext cx="1428750" cy="923925"/>
            </a:xfrm>
            <a:prstGeom prst="rect">
              <a:avLst/>
            </a:prstGeom>
            <a:solidFill>
              <a:srgbClr val="9BB7D9"/>
            </a:solidFill>
            <a:ln w="25400">
              <a:solidFill>
                <a:schemeClr val="tx1"/>
              </a:solidFill>
              <a:miter lim="800000"/>
              <a:headEnd/>
              <a:tailEnd/>
            </a:ln>
          </p:spPr>
          <p:txBody>
            <a:bodyPr>
              <a:spAutoFit/>
            </a:bodyPr>
            <a:lstStyle/>
            <a:p>
              <a:pPr algn="ctr"/>
              <a:r>
                <a:rPr lang="en-GB">
                  <a:latin typeface="Calibri" pitchFamily="34" charset="0"/>
                </a:rPr>
                <a:t>the real augments the virtual</a:t>
              </a:r>
            </a:p>
          </p:txBody>
        </p:sp>
        <p:cxnSp>
          <p:nvCxnSpPr>
            <p:cNvPr id="19" name="Straight Arrow Connector 18"/>
            <p:cNvCxnSpPr>
              <a:endCxn id="22540" idx="2"/>
            </p:cNvCxnSpPr>
            <p:nvPr/>
          </p:nvCxnSpPr>
          <p:spPr>
            <a:xfrm rot="16200000" flipV="1">
              <a:off x="2355056" y="2497932"/>
              <a:ext cx="1290637" cy="85725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22541" idx="2"/>
            </p:cNvCxnSpPr>
            <p:nvPr/>
          </p:nvCxnSpPr>
          <p:spPr>
            <a:xfrm rot="5400000" flipH="1" flipV="1">
              <a:off x="5426869" y="2497932"/>
              <a:ext cx="1290637" cy="85725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 name="Group 26"/>
            <p:cNvGrpSpPr>
              <a:grpSpLocks/>
            </p:cNvGrpSpPr>
            <p:nvPr/>
          </p:nvGrpSpPr>
          <p:grpSpPr bwMode="auto">
            <a:xfrm>
              <a:off x="2500313" y="3571875"/>
              <a:ext cx="4071937" cy="1214438"/>
              <a:chOff x="2500313" y="3571875"/>
              <a:chExt cx="4071937" cy="1214438"/>
            </a:xfrm>
          </p:grpSpPr>
          <p:sp>
            <p:nvSpPr>
              <p:cNvPr id="22" name="Oval 21"/>
              <p:cNvSpPr/>
              <p:nvPr/>
            </p:nvSpPr>
            <p:spPr>
              <a:xfrm>
                <a:off x="4429125" y="3571875"/>
                <a:ext cx="2143125" cy="1214438"/>
              </a:xfrm>
              <a:prstGeom prst="ellipse">
                <a:avLst/>
              </a:pr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1" name="Oval 20"/>
              <p:cNvSpPr/>
              <p:nvPr/>
            </p:nvSpPr>
            <p:spPr>
              <a:xfrm>
                <a:off x="2500313" y="3571875"/>
                <a:ext cx="2143125" cy="1214438"/>
              </a:xfrm>
              <a:prstGeom prst="ellipse">
                <a:avLst/>
              </a:pr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gr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Box 4"/>
          <p:cNvSpPr txBox="1">
            <a:spLocks noChangeArrowheads="1"/>
          </p:cNvSpPr>
          <p:nvPr/>
        </p:nvSpPr>
        <p:spPr bwMode="auto">
          <a:xfrm>
            <a:off x="1444625" y="5268913"/>
            <a:ext cx="4602163" cy="1446212"/>
          </a:xfrm>
          <a:prstGeom prst="rect">
            <a:avLst/>
          </a:prstGeom>
          <a:noFill/>
          <a:ln w="9525">
            <a:noFill/>
            <a:miter lim="800000"/>
            <a:headEnd/>
            <a:tailEnd/>
          </a:ln>
        </p:spPr>
        <p:txBody>
          <a:bodyPr wrap="none">
            <a:spAutoFit/>
          </a:bodyPr>
          <a:lstStyle/>
          <a:p>
            <a:r>
              <a:rPr lang="en-GB" sz="4400"/>
              <a:t>1: The phone app</a:t>
            </a:r>
          </a:p>
          <a:p>
            <a:r>
              <a:rPr lang="en-GB" sz="4400"/>
              <a:t>2: The ‘wearable’</a:t>
            </a:r>
          </a:p>
        </p:txBody>
      </p:sp>
      <p:grpSp>
        <p:nvGrpSpPr>
          <p:cNvPr id="2" name="Group 8"/>
          <p:cNvGrpSpPr>
            <a:grpSpLocks/>
          </p:cNvGrpSpPr>
          <p:nvPr/>
        </p:nvGrpSpPr>
        <p:grpSpPr bwMode="auto">
          <a:xfrm>
            <a:off x="214313" y="142875"/>
            <a:ext cx="8572500" cy="5348288"/>
            <a:chOff x="214281" y="142852"/>
            <a:chExt cx="8572561" cy="5349097"/>
          </a:xfrm>
        </p:grpSpPr>
        <p:pic>
          <p:nvPicPr>
            <p:cNvPr id="23557" name="Picture 6" descr="layar.jpg"/>
            <p:cNvPicPr>
              <a:picLocks noChangeAspect="1"/>
            </p:cNvPicPr>
            <p:nvPr/>
          </p:nvPicPr>
          <p:blipFill>
            <a:blip r:embed="rId3"/>
            <a:srcRect/>
            <a:stretch>
              <a:fillRect/>
            </a:stretch>
          </p:blipFill>
          <p:spPr bwMode="auto">
            <a:xfrm>
              <a:off x="214281" y="142852"/>
              <a:ext cx="8572561" cy="5072098"/>
            </a:xfrm>
            <a:prstGeom prst="rect">
              <a:avLst/>
            </a:prstGeom>
            <a:noFill/>
            <a:ln w="9525">
              <a:noFill/>
              <a:miter lim="800000"/>
              <a:headEnd/>
              <a:tailEnd/>
            </a:ln>
          </p:spPr>
        </p:pic>
        <p:sp>
          <p:nvSpPr>
            <p:cNvPr id="23558" name="Rectangle 5"/>
            <p:cNvSpPr>
              <a:spLocks noChangeArrowheads="1"/>
            </p:cNvSpPr>
            <p:nvPr/>
          </p:nvSpPr>
          <p:spPr bwMode="auto">
            <a:xfrm>
              <a:off x="6286512" y="5214950"/>
              <a:ext cx="2016899" cy="276999"/>
            </a:xfrm>
            <a:prstGeom prst="rect">
              <a:avLst/>
            </a:prstGeom>
            <a:noFill/>
            <a:ln w="9525">
              <a:noFill/>
              <a:miter lim="800000"/>
              <a:headEnd/>
              <a:tailEnd/>
            </a:ln>
          </p:spPr>
          <p:txBody>
            <a:bodyPr wrap="none">
              <a:spAutoFit/>
            </a:bodyPr>
            <a:lstStyle/>
            <a:p>
              <a:r>
                <a:rPr lang="en-GB" sz="1200"/>
                <a:t>images.businessweek.com</a:t>
              </a:r>
            </a:p>
          </p:txBody>
        </p:sp>
      </p:grpSp>
      <p:sp>
        <p:nvSpPr>
          <p:cNvPr id="8"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
          <p:cNvGrpSpPr>
            <a:grpSpLocks/>
          </p:cNvGrpSpPr>
          <p:nvPr/>
        </p:nvGrpSpPr>
        <p:grpSpPr bwMode="auto">
          <a:xfrm>
            <a:off x="0" y="0"/>
            <a:ext cx="9144000" cy="6858000"/>
            <a:chOff x="0" y="0"/>
            <a:chExt cx="9144000" cy="6858000"/>
          </a:xfrm>
        </p:grpSpPr>
        <p:sp>
          <p:nvSpPr>
            <p:cNvPr id="7" name="Rectangle 6"/>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4" name="TextBox 3"/>
            <p:cNvSpPr txBox="1"/>
            <p:nvPr/>
          </p:nvSpPr>
          <p:spPr>
            <a:xfrm>
              <a:off x="642938" y="642938"/>
              <a:ext cx="3352800" cy="5016500"/>
            </a:xfrm>
            <a:prstGeom prst="rect">
              <a:avLst/>
            </a:prstGeom>
            <a:noFill/>
          </p:spPr>
          <p:txBody>
            <a:bodyPr>
              <a:spAutoFit/>
            </a:bodyPr>
            <a:lstStyle/>
            <a:p>
              <a:pPr>
                <a:defRPr/>
              </a:pPr>
              <a:r>
                <a:rPr lang="en-GB" sz="3200" dirty="0">
                  <a:solidFill>
                    <a:schemeClr val="bg1">
                      <a:lumMod val="95000"/>
                    </a:schemeClr>
                  </a:solidFill>
                </a:rPr>
                <a:t>Augmented </a:t>
              </a:r>
              <a:r>
                <a:rPr lang="en-GB" sz="3200" dirty="0">
                  <a:solidFill>
                    <a:schemeClr val="bg1">
                      <a:lumMod val="95000"/>
                    </a:schemeClr>
                  </a:solidFill>
                </a:rPr>
                <a:t>Reality (AR) is </a:t>
              </a:r>
              <a:r>
                <a:rPr lang="en-GB" sz="3200" dirty="0">
                  <a:solidFill>
                    <a:schemeClr val="bg1">
                      <a:lumMod val="95000"/>
                    </a:schemeClr>
                  </a:solidFill>
                </a:rPr>
                <a:t>when technology recognises what you are doing and then enhances it.</a:t>
              </a:r>
            </a:p>
            <a:p>
              <a:pPr>
                <a:defRPr/>
              </a:pPr>
              <a:r>
                <a:rPr lang="en-GB" sz="3200" dirty="0">
                  <a:solidFill>
                    <a:schemeClr val="bg1">
                      <a:lumMod val="95000"/>
                    </a:schemeClr>
                  </a:solidFill>
                </a:rPr>
                <a:t>AR apps add information to the world around us.</a:t>
              </a:r>
            </a:p>
          </p:txBody>
        </p:sp>
        <p:pic>
          <p:nvPicPr>
            <p:cNvPr id="24581" name="Picture 4" descr="layar_teaser.jpg"/>
            <p:cNvPicPr>
              <a:picLocks noChangeAspect="1"/>
            </p:cNvPicPr>
            <p:nvPr/>
          </p:nvPicPr>
          <p:blipFill>
            <a:blip r:embed="rId3"/>
            <a:srcRect/>
            <a:stretch>
              <a:fillRect/>
            </a:stretch>
          </p:blipFill>
          <p:spPr bwMode="auto">
            <a:xfrm>
              <a:off x="4286062" y="357166"/>
              <a:ext cx="4467195" cy="5572164"/>
            </a:xfrm>
            <a:prstGeom prst="rect">
              <a:avLst/>
            </a:prstGeom>
            <a:noFill/>
            <a:ln w="9525">
              <a:noFill/>
              <a:miter lim="800000"/>
              <a:headEnd/>
              <a:tailEnd/>
            </a:ln>
          </p:spPr>
        </p:pic>
        <p:sp>
          <p:nvSpPr>
            <p:cNvPr id="6" name="TextBox 5"/>
            <p:cNvSpPr txBox="1"/>
            <p:nvPr/>
          </p:nvSpPr>
          <p:spPr>
            <a:xfrm>
              <a:off x="5357813" y="6072188"/>
              <a:ext cx="1943100" cy="276225"/>
            </a:xfrm>
            <a:prstGeom prst="rect">
              <a:avLst/>
            </a:prstGeom>
            <a:noFill/>
          </p:spPr>
          <p:txBody>
            <a:bodyPr wrap="none">
              <a:spAutoFit/>
            </a:bodyPr>
            <a:lstStyle/>
            <a:p>
              <a:pPr>
                <a:defRPr/>
              </a:pPr>
              <a:r>
                <a:rPr lang="en-GB" sz="1200" dirty="0">
                  <a:solidFill>
                    <a:schemeClr val="bg1">
                      <a:lumMod val="65000"/>
                    </a:schemeClr>
                  </a:solidFill>
                </a:rPr>
                <a:t>Source: www.geeks.co.uk</a:t>
              </a:r>
            </a:p>
          </p:txBody>
        </p:sp>
        <p:sp>
          <p:nvSpPr>
            <p:cNvPr id="8"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bg1">
                      <a:lumMod val="75000"/>
                    </a:schemeClr>
                  </a:solidFill>
                  <a:latin typeface="Calibri" pitchFamily="34" charset="0"/>
                </a:rPr>
                <a:t>cc  Steve Wheeler, University of Plymouth, 2010</a:t>
              </a:r>
              <a:endParaRPr lang="en-US" sz="1400" dirty="0">
                <a:solidFill>
                  <a:schemeClr val="bg1">
                    <a:lumMod val="75000"/>
                  </a:schemeClr>
                </a:solidFill>
                <a:latin typeface="Calibri" pitchFamily="34" charset="0"/>
              </a:endParaRPr>
            </a:p>
          </p:txBody>
        </p:sp>
      </p:gr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Box 3"/>
          <p:cNvSpPr txBox="1">
            <a:spLocks noChangeArrowheads="1"/>
          </p:cNvSpPr>
          <p:nvPr/>
        </p:nvSpPr>
        <p:spPr bwMode="auto">
          <a:xfrm>
            <a:off x="4929188" y="642938"/>
            <a:ext cx="3643312" cy="4708525"/>
          </a:xfrm>
          <a:prstGeom prst="rect">
            <a:avLst/>
          </a:prstGeom>
          <a:noFill/>
          <a:ln w="9525">
            <a:noFill/>
            <a:miter lim="800000"/>
            <a:headEnd/>
            <a:tailEnd/>
          </a:ln>
        </p:spPr>
        <p:txBody>
          <a:bodyPr>
            <a:spAutoFit/>
          </a:bodyPr>
          <a:lstStyle/>
          <a:p>
            <a:r>
              <a:rPr lang="en-GB" sz="3000"/>
              <a:t>Layar is a free mobile application which shows what is around you by displaying real time digital information on top of reality through the camera of your mobile phone.</a:t>
            </a:r>
          </a:p>
        </p:txBody>
      </p:sp>
      <p:grpSp>
        <p:nvGrpSpPr>
          <p:cNvPr id="2" name="Group 6"/>
          <p:cNvGrpSpPr>
            <a:grpSpLocks/>
          </p:cNvGrpSpPr>
          <p:nvPr/>
        </p:nvGrpSpPr>
        <p:grpSpPr bwMode="auto">
          <a:xfrm>
            <a:off x="500063" y="285750"/>
            <a:ext cx="4064000" cy="6429375"/>
            <a:chOff x="500034" y="285728"/>
            <a:chExt cx="4063492" cy="6429420"/>
          </a:xfrm>
        </p:grpSpPr>
        <p:pic>
          <p:nvPicPr>
            <p:cNvPr id="25605" name="Picture 4" descr="layar-iphone07.png"/>
            <p:cNvPicPr>
              <a:picLocks noChangeAspect="1"/>
            </p:cNvPicPr>
            <p:nvPr/>
          </p:nvPicPr>
          <p:blipFill>
            <a:blip r:embed="rId3"/>
            <a:srcRect/>
            <a:stretch>
              <a:fillRect/>
            </a:stretch>
          </p:blipFill>
          <p:spPr bwMode="auto">
            <a:xfrm>
              <a:off x="500034" y="285728"/>
              <a:ext cx="4063492" cy="6095239"/>
            </a:xfrm>
            <a:prstGeom prst="rect">
              <a:avLst/>
            </a:prstGeom>
            <a:noFill/>
            <a:ln w="9525">
              <a:noFill/>
              <a:miter lim="800000"/>
              <a:headEnd/>
              <a:tailEnd/>
            </a:ln>
          </p:spPr>
        </p:pic>
        <p:sp>
          <p:nvSpPr>
            <p:cNvPr id="25606" name="Rectangle 5"/>
            <p:cNvSpPr>
              <a:spLocks noChangeArrowheads="1"/>
            </p:cNvSpPr>
            <p:nvPr/>
          </p:nvSpPr>
          <p:spPr bwMode="auto">
            <a:xfrm>
              <a:off x="1698574" y="6438149"/>
              <a:ext cx="1658980" cy="276999"/>
            </a:xfrm>
            <a:prstGeom prst="rect">
              <a:avLst/>
            </a:prstGeom>
            <a:noFill/>
            <a:ln w="9525">
              <a:noFill/>
              <a:miter lim="800000"/>
              <a:headEnd/>
              <a:tailEnd/>
            </a:ln>
          </p:spPr>
          <p:txBody>
            <a:bodyPr wrap="none">
              <a:spAutoFit/>
            </a:bodyPr>
            <a:lstStyle/>
            <a:p>
              <a:r>
                <a:rPr lang="en-GB" sz="1200"/>
                <a:t>www.winandmac.com</a:t>
              </a:r>
            </a:p>
          </p:txBody>
        </p:sp>
      </p:grpSp>
      <p:sp>
        <p:nvSpPr>
          <p:cNvPr id="8"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extBox 4"/>
          <p:cNvSpPr txBox="1">
            <a:spLocks noChangeArrowheads="1"/>
          </p:cNvSpPr>
          <p:nvPr/>
        </p:nvSpPr>
        <p:spPr bwMode="auto">
          <a:xfrm>
            <a:off x="714375" y="1143000"/>
            <a:ext cx="3641725" cy="4032250"/>
          </a:xfrm>
          <a:prstGeom prst="rect">
            <a:avLst/>
          </a:prstGeom>
          <a:noFill/>
          <a:ln w="9525">
            <a:noFill/>
            <a:miter lim="800000"/>
            <a:headEnd/>
            <a:tailEnd/>
          </a:ln>
        </p:spPr>
        <p:txBody>
          <a:bodyPr>
            <a:spAutoFit/>
          </a:bodyPr>
          <a:lstStyle/>
          <a:p>
            <a:r>
              <a:rPr lang="en-GB" sz="3200"/>
              <a:t>As you move your mobile phone camera, so the overlays change to represent information relevant to the scene before you.</a:t>
            </a:r>
          </a:p>
        </p:txBody>
      </p:sp>
      <p:grpSp>
        <p:nvGrpSpPr>
          <p:cNvPr id="2" name="Group 6"/>
          <p:cNvGrpSpPr>
            <a:grpSpLocks/>
          </p:cNvGrpSpPr>
          <p:nvPr/>
        </p:nvGrpSpPr>
        <p:grpSpPr bwMode="auto">
          <a:xfrm>
            <a:off x="4651375" y="285750"/>
            <a:ext cx="4064000" cy="6350000"/>
            <a:chOff x="4651404" y="285728"/>
            <a:chExt cx="4064000" cy="6349229"/>
          </a:xfrm>
        </p:grpSpPr>
        <p:pic>
          <p:nvPicPr>
            <p:cNvPr id="26629" name="Picture 3" descr="trulia-layar-on-iphone.jpg"/>
            <p:cNvPicPr>
              <a:picLocks noChangeAspect="1"/>
            </p:cNvPicPr>
            <p:nvPr/>
          </p:nvPicPr>
          <p:blipFill>
            <a:blip r:embed="rId3"/>
            <a:srcRect/>
            <a:stretch>
              <a:fillRect/>
            </a:stretch>
          </p:blipFill>
          <p:spPr bwMode="auto">
            <a:xfrm>
              <a:off x="4651404" y="285728"/>
              <a:ext cx="4064000" cy="6048396"/>
            </a:xfrm>
            <a:prstGeom prst="rect">
              <a:avLst/>
            </a:prstGeom>
            <a:noFill/>
            <a:ln w="9525">
              <a:noFill/>
              <a:miter lim="800000"/>
              <a:headEnd/>
              <a:tailEnd/>
            </a:ln>
          </p:spPr>
        </p:pic>
        <p:sp>
          <p:nvSpPr>
            <p:cNvPr id="26630" name="TextBox 5"/>
            <p:cNvSpPr txBox="1">
              <a:spLocks noChangeArrowheads="1"/>
            </p:cNvSpPr>
            <p:nvPr/>
          </p:nvSpPr>
          <p:spPr bwMode="auto">
            <a:xfrm>
              <a:off x="6291067" y="6357958"/>
              <a:ext cx="1138453" cy="276999"/>
            </a:xfrm>
            <a:prstGeom prst="rect">
              <a:avLst/>
            </a:prstGeom>
            <a:noFill/>
            <a:ln w="9525">
              <a:noFill/>
              <a:miter lim="800000"/>
              <a:headEnd/>
              <a:tailEnd/>
            </a:ln>
          </p:spPr>
          <p:txBody>
            <a:bodyPr wrap="none">
              <a:spAutoFit/>
            </a:bodyPr>
            <a:lstStyle/>
            <a:p>
              <a:r>
                <a:rPr lang="en-GB" sz="1200"/>
                <a:t>truliablog.com</a:t>
              </a:r>
            </a:p>
          </p:txBody>
        </p:sp>
      </p:grpSp>
      <p:sp>
        <p:nvSpPr>
          <p:cNvPr id="8"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3"/>
          <p:cNvSpPr>
            <a:spLocks noChangeArrowheads="1"/>
          </p:cNvSpPr>
          <p:nvPr/>
        </p:nvSpPr>
        <p:spPr bwMode="auto">
          <a:xfrm>
            <a:off x="3929063" y="6286500"/>
            <a:ext cx="1555750" cy="277813"/>
          </a:xfrm>
          <a:prstGeom prst="rect">
            <a:avLst/>
          </a:prstGeom>
          <a:noFill/>
          <a:ln w="9525">
            <a:noFill/>
            <a:miter lim="800000"/>
            <a:headEnd/>
            <a:tailEnd/>
          </a:ln>
        </p:spPr>
        <p:txBody>
          <a:bodyPr wrap="none">
            <a:spAutoFit/>
          </a:bodyPr>
          <a:lstStyle/>
          <a:p>
            <a:r>
              <a:rPr lang="en-GB" sz="1200"/>
              <a:t>www.guardian.co.uk</a:t>
            </a:r>
          </a:p>
        </p:txBody>
      </p:sp>
      <p:pic>
        <p:nvPicPr>
          <p:cNvPr id="27651" name="Picture 4" descr="Augmented-reality-Nearest-001.jpg"/>
          <p:cNvPicPr>
            <a:picLocks noChangeAspect="1"/>
          </p:cNvPicPr>
          <p:nvPr/>
        </p:nvPicPr>
        <p:blipFill>
          <a:blip r:embed="rId3"/>
          <a:srcRect/>
          <a:stretch>
            <a:fillRect/>
          </a:stretch>
        </p:blipFill>
        <p:spPr bwMode="auto">
          <a:xfrm>
            <a:off x="428625" y="1285875"/>
            <a:ext cx="8215313" cy="4929188"/>
          </a:xfrm>
          <a:prstGeom prst="rect">
            <a:avLst/>
          </a:prstGeom>
          <a:noFill/>
          <a:ln w="9525">
            <a:noFill/>
            <a:miter lim="800000"/>
            <a:headEnd/>
            <a:tailEnd/>
          </a:ln>
        </p:spPr>
      </p:pic>
      <p:sp>
        <p:nvSpPr>
          <p:cNvPr id="27652" name="Title 1"/>
          <p:cNvSpPr>
            <a:spLocks noGrp="1"/>
          </p:cNvSpPr>
          <p:nvPr>
            <p:ph type="title"/>
          </p:nvPr>
        </p:nvSpPr>
        <p:spPr>
          <a:xfrm>
            <a:off x="457200" y="71438"/>
            <a:ext cx="8229600" cy="868362"/>
          </a:xfrm>
        </p:spPr>
        <p:txBody>
          <a:bodyPr/>
          <a:lstStyle/>
          <a:p>
            <a:pPr eaLnBrk="1" hangingPunct="1"/>
            <a:r>
              <a:rPr lang="en-GB" b="1" smtClean="0"/>
              <a:t>Find the nearest tube station...</a:t>
            </a:r>
          </a:p>
        </p:txBody>
      </p:sp>
      <p:sp>
        <p:nvSpPr>
          <p:cNvPr id="7"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bg1">
              <a:lumMod val="6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28675" name="Picture 4" descr="monesterio.jpg"/>
          <p:cNvPicPr>
            <a:picLocks noChangeAspect="1"/>
          </p:cNvPicPr>
          <p:nvPr/>
        </p:nvPicPr>
        <p:blipFill>
          <a:blip r:embed="rId3"/>
          <a:srcRect/>
          <a:stretch>
            <a:fillRect/>
          </a:stretch>
        </p:blipFill>
        <p:spPr bwMode="auto">
          <a:xfrm>
            <a:off x="500063" y="428625"/>
            <a:ext cx="4357687" cy="5810250"/>
          </a:xfrm>
          <a:prstGeom prst="rect">
            <a:avLst/>
          </a:prstGeom>
          <a:noFill/>
          <a:ln w="9525">
            <a:noFill/>
            <a:miter lim="800000"/>
            <a:headEnd/>
            <a:tailEnd/>
          </a:ln>
        </p:spPr>
      </p:pic>
      <p:sp>
        <p:nvSpPr>
          <p:cNvPr id="28676" name="TextBox 4"/>
          <p:cNvSpPr txBox="1">
            <a:spLocks noChangeArrowheads="1"/>
          </p:cNvSpPr>
          <p:nvPr/>
        </p:nvSpPr>
        <p:spPr bwMode="auto">
          <a:xfrm>
            <a:off x="5143500" y="1143000"/>
            <a:ext cx="3500438" cy="3416300"/>
          </a:xfrm>
          <a:prstGeom prst="rect">
            <a:avLst/>
          </a:prstGeom>
          <a:noFill/>
          <a:ln w="9525">
            <a:noFill/>
            <a:miter lim="800000"/>
            <a:headEnd/>
            <a:tailEnd/>
          </a:ln>
        </p:spPr>
        <p:txBody>
          <a:bodyPr>
            <a:spAutoFit/>
          </a:bodyPr>
          <a:lstStyle/>
          <a:p>
            <a:r>
              <a:rPr lang="en-GB" sz="3600" b="1"/>
              <a:t>Context awareness </a:t>
            </a:r>
            <a:r>
              <a:rPr lang="en-GB" sz="3600"/>
              <a:t>– see overlays of information about the object in front of you....</a:t>
            </a:r>
          </a:p>
        </p:txBody>
      </p:sp>
      <p:sp>
        <p:nvSpPr>
          <p:cNvPr id="28677" name="Rectangle 6"/>
          <p:cNvSpPr>
            <a:spLocks noChangeArrowheads="1"/>
          </p:cNvSpPr>
          <p:nvPr/>
        </p:nvSpPr>
        <p:spPr bwMode="auto">
          <a:xfrm>
            <a:off x="2159000" y="6273800"/>
            <a:ext cx="841375" cy="277813"/>
          </a:xfrm>
          <a:prstGeom prst="rect">
            <a:avLst/>
          </a:prstGeom>
          <a:noFill/>
          <a:ln w="9525">
            <a:noFill/>
            <a:miter lim="800000"/>
            <a:headEnd/>
            <a:tailEnd/>
          </a:ln>
        </p:spPr>
        <p:txBody>
          <a:bodyPr wrap="none">
            <a:spAutoFit/>
          </a:bodyPr>
          <a:lstStyle/>
          <a:p>
            <a:r>
              <a:rPr lang="en-GB" sz="1200"/>
              <a:t>layar.com</a:t>
            </a:r>
          </a:p>
        </p:txBody>
      </p:sp>
      <p:sp>
        <p:nvSpPr>
          <p:cNvPr id="8" name="Text Box 6"/>
          <p:cNvSpPr txBox="1">
            <a:spLocks noChangeArrowheads="1"/>
          </p:cNvSpPr>
          <p:nvPr/>
        </p:nvSpPr>
        <p:spPr bwMode="auto">
          <a:xfrm rot="162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bg1">
                    <a:lumMod val="85000"/>
                  </a:schemeClr>
                </a:solidFill>
                <a:latin typeface="Calibri" pitchFamily="34" charset="0"/>
              </a:rPr>
              <a:t>cc  Steve Wheeler, University of Plymouth, 2010</a:t>
            </a:r>
            <a:endParaRPr lang="en-US" sz="1400" dirty="0">
              <a:solidFill>
                <a:schemeClr val="bg1">
                  <a:lumMod val="85000"/>
                </a:schemeClr>
              </a:solidFill>
              <a:latin typeface="Calibri" pitchFamily="34"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ChangeArrowheads="1"/>
          </p:cNvSpPr>
          <p:nvPr/>
        </p:nvSpPr>
        <p:spPr bwMode="auto">
          <a:xfrm>
            <a:off x="3678238" y="6367463"/>
            <a:ext cx="1608137" cy="276225"/>
          </a:xfrm>
          <a:prstGeom prst="rect">
            <a:avLst/>
          </a:prstGeom>
          <a:noFill/>
          <a:ln w="9525">
            <a:noFill/>
            <a:miter lim="800000"/>
            <a:headEnd/>
            <a:tailEnd/>
          </a:ln>
        </p:spPr>
        <p:txBody>
          <a:bodyPr wrap="none">
            <a:spAutoFit/>
          </a:bodyPr>
          <a:lstStyle/>
          <a:p>
            <a:r>
              <a:rPr lang="en-GB" sz="1200"/>
              <a:t>www.theposthole.org</a:t>
            </a:r>
          </a:p>
        </p:txBody>
      </p:sp>
      <p:pic>
        <p:nvPicPr>
          <p:cNvPr id="29699" name="Picture 4" descr="vrimage5.jpg"/>
          <p:cNvPicPr>
            <a:picLocks noChangeAspect="1"/>
          </p:cNvPicPr>
          <p:nvPr/>
        </p:nvPicPr>
        <p:blipFill>
          <a:blip r:embed="rId3"/>
          <a:srcRect/>
          <a:stretch>
            <a:fillRect/>
          </a:stretch>
        </p:blipFill>
        <p:spPr bwMode="auto">
          <a:xfrm>
            <a:off x="428625" y="1614488"/>
            <a:ext cx="8143875" cy="4672012"/>
          </a:xfrm>
          <a:prstGeom prst="rect">
            <a:avLst/>
          </a:prstGeom>
          <a:noFill/>
          <a:ln w="9525">
            <a:noFill/>
            <a:miter lim="800000"/>
            <a:headEnd/>
            <a:tailEnd/>
          </a:ln>
        </p:spPr>
      </p:pic>
      <p:sp>
        <p:nvSpPr>
          <p:cNvPr id="6" name="TextBox 6"/>
          <p:cNvSpPr txBox="1">
            <a:spLocks noChangeArrowheads="1"/>
          </p:cNvSpPr>
          <p:nvPr/>
        </p:nvSpPr>
        <p:spPr bwMode="auto">
          <a:xfrm>
            <a:off x="357188" y="341313"/>
            <a:ext cx="8215312" cy="1016000"/>
          </a:xfrm>
          <a:prstGeom prst="rect">
            <a:avLst/>
          </a:prstGeom>
          <a:noFill/>
          <a:ln w="9525">
            <a:noFill/>
            <a:miter lim="800000"/>
            <a:headEnd/>
            <a:tailEnd/>
          </a:ln>
        </p:spPr>
        <p:txBody>
          <a:bodyPr>
            <a:spAutoFit/>
          </a:bodyPr>
          <a:lstStyle/>
          <a:p>
            <a:pPr>
              <a:defRPr/>
            </a:pPr>
            <a:r>
              <a:rPr lang="en-GB" sz="3000" dirty="0">
                <a:solidFill>
                  <a:schemeClr val="accent1">
                    <a:lumMod val="50000"/>
                  </a:schemeClr>
                </a:solidFill>
              </a:rPr>
              <a:t>...or visualise the ancient world using images of long gone buildings in present day sites. </a:t>
            </a:r>
          </a:p>
        </p:txBody>
      </p:sp>
      <p:sp>
        <p:nvSpPr>
          <p:cNvPr id="8" name="Text Box 6"/>
          <p:cNvSpPr txBox="1">
            <a:spLocks noChangeArrowheads="1"/>
          </p:cNvSpPr>
          <p:nvPr/>
        </p:nvSpPr>
        <p:spPr bwMode="auto">
          <a:xfrm rot="162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bg1">
                    <a:lumMod val="50000"/>
                  </a:schemeClr>
                </a:solidFill>
                <a:latin typeface="Calibri" pitchFamily="34" charset="0"/>
              </a:rPr>
              <a:t>cc  Steve Wheeler, University of Plymouth, 2010</a:t>
            </a:r>
            <a:endParaRPr lang="en-US" sz="1400" dirty="0">
              <a:solidFill>
                <a:schemeClr val="bg1">
                  <a:lumMod val="50000"/>
                </a:schemeClr>
              </a:solidFill>
              <a:latin typeface="Calibri" pitchFamily="34" charset="0"/>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Rectangle 4"/>
          <p:cNvSpPr/>
          <p:nvPr/>
        </p:nvSpPr>
        <p:spPr>
          <a:xfrm>
            <a:off x="5786438" y="6286500"/>
            <a:ext cx="1674812" cy="277813"/>
          </a:xfrm>
          <a:prstGeom prst="rect">
            <a:avLst/>
          </a:prstGeom>
        </p:spPr>
        <p:txBody>
          <a:bodyPr wrap="none">
            <a:spAutoFit/>
          </a:bodyPr>
          <a:lstStyle/>
          <a:p>
            <a:pPr>
              <a:defRPr/>
            </a:pPr>
            <a:r>
              <a:rPr lang="en-GB" sz="1200" dirty="0">
                <a:solidFill>
                  <a:schemeClr val="bg1">
                    <a:lumMod val="65000"/>
                  </a:schemeClr>
                </a:solidFill>
              </a:rPr>
              <a:t>www.newhorizons.org</a:t>
            </a:r>
          </a:p>
        </p:txBody>
      </p:sp>
      <p:pic>
        <p:nvPicPr>
          <p:cNvPr id="30724" name="Picture 5" descr="AR Needle biopsy.bmp"/>
          <p:cNvPicPr>
            <a:picLocks noChangeAspect="1"/>
          </p:cNvPicPr>
          <p:nvPr/>
        </p:nvPicPr>
        <p:blipFill>
          <a:blip r:embed="rId3"/>
          <a:srcRect/>
          <a:stretch>
            <a:fillRect/>
          </a:stretch>
        </p:blipFill>
        <p:spPr bwMode="auto">
          <a:xfrm>
            <a:off x="357188" y="357188"/>
            <a:ext cx="5113337" cy="3571875"/>
          </a:xfrm>
          <a:prstGeom prst="rect">
            <a:avLst/>
          </a:prstGeom>
          <a:noFill/>
          <a:ln w="9525">
            <a:noFill/>
            <a:miter lim="800000"/>
            <a:headEnd/>
            <a:tailEnd/>
          </a:ln>
        </p:spPr>
      </p:pic>
      <p:pic>
        <p:nvPicPr>
          <p:cNvPr id="30725" name="Picture 6" descr="AR Printer repair.gif"/>
          <p:cNvPicPr>
            <a:picLocks noChangeAspect="1"/>
          </p:cNvPicPr>
          <p:nvPr/>
        </p:nvPicPr>
        <p:blipFill>
          <a:blip r:embed="rId4"/>
          <a:srcRect/>
          <a:stretch>
            <a:fillRect/>
          </a:stretch>
        </p:blipFill>
        <p:spPr bwMode="auto">
          <a:xfrm>
            <a:off x="3857625" y="2786063"/>
            <a:ext cx="4832350" cy="3429000"/>
          </a:xfrm>
          <a:prstGeom prst="rect">
            <a:avLst/>
          </a:prstGeom>
          <a:noFill/>
          <a:ln w="9525">
            <a:noFill/>
            <a:miter lim="800000"/>
            <a:headEnd/>
            <a:tailEnd/>
          </a:ln>
        </p:spPr>
      </p:pic>
      <p:sp>
        <p:nvSpPr>
          <p:cNvPr id="8" name="TextBox 7"/>
          <p:cNvSpPr txBox="1"/>
          <p:nvPr/>
        </p:nvSpPr>
        <p:spPr>
          <a:xfrm>
            <a:off x="285750" y="5072063"/>
            <a:ext cx="3857625" cy="1077912"/>
          </a:xfrm>
          <a:prstGeom prst="rect">
            <a:avLst/>
          </a:prstGeom>
          <a:noFill/>
        </p:spPr>
        <p:txBody>
          <a:bodyPr>
            <a:spAutoFit/>
          </a:bodyPr>
          <a:lstStyle/>
          <a:p>
            <a:pPr algn="r">
              <a:defRPr/>
            </a:pPr>
            <a:r>
              <a:rPr lang="en-GB" sz="3200" dirty="0">
                <a:solidFill>
                  <a:srgbClr val="00B0F0"/>
                </a:solidFill>
              </a:rPr>
              <a:t>Repairing a printer (virtual annotations)</a:t>
            </a:r>
            <a:endParaRPr lang="en-GB" sz="3200" dirty="0">
              <a:solidFill>
                <a:schemeClr val="bg1">
                  <a:lumMod val="95000"/>
                </a:schemeClr>
              </a:solidFill>
            </a:endParaRPr>
          </a:p>
        </p:txBody>
      </p:sp>
      <p:sp>
        <p:nvSpPr>
          <p:cNvPr id="9" name="TextBox 8"/>
          <p:cNvSpPr txBox="1"/>
          <p:nvPr/>
        </p:nvSpPr>
        <p:spPr>
          <a:xfrm>
            <a:off x="5143500" y="428625"/>
            <a:ext cx="3286125" cy="1077913"/>
          </a:xfrm>
          <a:prstGeom prst="rect">
            <a:avLst/>
          </a:prstGeom>
          <a:noFill/>
        </p:spPr>
        <p:txBody>
          <a:bodyPr>
            <a:spAutoFit/>
          </a:bodyPr>
          <a:lstStyle/>
          <a:p>
            <a:pPr>
              <a:defRPr/>
            </a:pPr>
            <a:r>
              <a:rPr lang="en-GB" sz="3200" dirty="0">
                <a:solidFill>
                  <a:srgbClr val="00B0F0"/>
                </a:solidFill>
              </a:rPr>
              <a:t>Needle biopsy in medical training</a:t>
            </a:r>
            <a:endParaRPr lang="en-GB" sz="3200" dirty="0">
              <a:solidFill>
                <a:schemeClr val="bg1">
                  <a:lumMod val="95000"/>
                </a:schemeClr>
              </a:solidFill>
            </a:endParaRPr>
          </a:p>
        </p:txBody>
      </p:sp>
      <p:sp>
        <p:nvSpPr>
          <p:cNvPr id="10" name="Isosceles Triangle 9"/>
          <p:cNvSpPr/>
          <p:nvPr/>
        </p:nvSpPr>
        <p:spPr>
          <a:xfrm rot="16200000">
            <a:off x="4500562" y="714376"/>
            <a:ext cx="785813" cy="500062"/>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Isosceles Triangle 10"/>
          <p:cNvSpPr/>
          <p:nvPr/>
        </p:nvSpPr>
        <p:spPr>
          <a:xfrm rot="5400000">
            <a:off x="4000500" y="5429250"/>
            <a:ext cx="785813" cy="500063"/>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2" name="Rectangle 11"/>
          <p:cNvSpPr/>
          <p:nvPr/>
        </p:nvSpPr>
        <p:spPr>
          <a:xfrm>
            <a:off x="1643063" y="4000500"/>
            <a:ext cx="1674812" cy="276225"/>
          </a:xfrm>
          <a:prstGeom prst="rect">
            <a:avLst/>
          </a:prstGeom>
        </p:spPr>
        <p:txBody>
          <a:bodyPr wrap="none">
            <a:spAutoFit/>
          </a:bodyPr>
          <a:lstStyle/>
          <a:p>
            <a:pPr>
              <a:defRPr/>
            </a:pPr>
            <a:r>
              <a:rPr lang="en-GB" sz="1200" dirty="0">
                <a:solidFill>
                  <a:schemeClr val="bg1">
                    <a:lumMod val="65000"/>
                  </a:schemeClr>
                </a:solidFill>
              </a:rPr>
              <a:t>www.newhorizons.org</a:t>
            </a:r>
          </a:p>
        </p:txBody>
      </p:sp>
      <p:sp>
        <p:nvSpPr>
          <p:cNvPr id="13" name="Text Box 6"/>
          <p:cNvSpPr txBox="1">
            <a:spLocks noChangeArrowheads="1"/>
          </p:cNvSpPr>
          <p:nvPr/>
        </p:nvSpPr>
        <p:spPr bwMode="auto">
          <a:xfrm rot="162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bg1">
                    <a:lumMod val="75000"/>
                  </a:schemeClr>
                </a:solidFill>
                <a:latin typeface="Calibri" pitchFamily="34" charset="0"/>
              </a:rPr>
              <a:t>cc  Steve Wheeler, University of Plymouth, 2010</a:t>
            </a:r>
            <a:endParaRPr lang="en-US" sz="1400" dirty="0">
              <a:solidFill>
                <a:schemeClr val="bg1">
                  <a:lumMod val="75000"/>
                </a:schemeClr>
              </a:solidFill>
              <a:latin typeface="Calibri"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ChangeArrowheads="1"/>
          </p:cNvSpPr>
          <p:nvPr/>
        </p:nvSpPr>
        <p:spPr bwMode="auto">
          <a:xfrm>
            <a:off x="3448050" y="6345238"/>
            <a:ext cx="1555750" cy="277812"/>
          </a:xfrm>
          <a:prstGeom prst="rect">
            <a:avLst/>
          </a:prstGeom>
          <a:noFill/>
          <a:ln w="9525">
            <a:noFill/>
            <a:miter lim="800000"/>
            <a:headEnd/>
            <a:tailEnd/>
          </a:ln>
        </p:spPr>
        <p:txBody>
          <a:bodyPr wrap="none">
            <a:spAutoFit/>
          </a:bodyPr>
          <a:lstStyle/>
          <a:p>
            <a:r>
              <a:rPr lang="en-GB" sz="1200"/>
              <a:t>www.guardian.co.uk</a:t>
            </a:r>
          </a:p>
        </p:txBody>
      </p:sp>
      <p:pic>
        <p:nvPicPr>
          <p:cNvPr id="31747" name="Picture 4" descr="Augmented-reality-Nearest-001.jpg"/>
          <p:cNvPicPr>
            <a:picLocks noChangeAspect="1"/>
          </p:cNvPicPr>
          <p:nvPr/>
        </p:nvPicPr>
        <p:blipFill>
          <a:blip r:embed="rId3"/>
          <a:srcRect/>
          <a:stretch>
            <a:fillRect/>
          </a:stretch>
        </p:blipFill>
        <p:spPr bwMode="auto">
          <a:xfrm>
            <a:off x="357188" y="1143000"/>
            <a:ext cx="8453437" cy="5072063"/>
          </a:xfrm>
          <a:prstGeom prst="rect">
            <a:avLst/>
          </a:prstGeom>
          <a:noFill/>
          <a:ln w="9525">
            <a:noFill/>
            <a:miter lim="800000"/>
            <a:headEnd/>
            <a:tailEnd/>
          </a:ln>
        </p:spPr>
      </p:pic>
      <p:sp>
        <p:nvSpPr>
          <p:cNvPr id="31748" name="TextBox 14"/>
          <p:cNvSpPr txBox="1">
            <a:spLocks noChangeArrowheads="1"/>
          </p:cNvSpPr>
          <p:nvPr/>
        </p:nvSpPr>
        <p:spPr bwMode="auto">
          <a:xfrm>
            <a:off x="1285875" y="214313"/>
            <a:ext cx="6835775" cy="708025"/>
          </a:xfrm>
          <a:prstGeom prst="rect">
            <a:avLst/>
          </a:prstGeom>
          <a:noFill/>
          <a:ln w="9525">
            <a:noFill/>
            <a:miter lim="800000"/>
            <a:headEnd/>
            <a:tailEnd/>
          </a:ln>
        </p:spPr>
        <p:txBody>
          <a:bodyPr wrap="none">
            <a:spAutoFit/>
          </a:bodyPr>
          <a:lstStyle/>
          <a:p>
            <a:r>
              <a:rPr lang="en-GB" sz="4000" b="1">
                <a:latin typeface="Calibri" pitchFamily="34" charset="0"/>
              </a:rPr>
              <a:t>Find the nearest Tube Station...</a:t>
            </a:r>
          </a:p>
        </p:txBody>
      </p:sp>
      <p:grpSp>
        <p:nvGrpSpPr>
          <p:cNvPr id="2" name="Group 7"/>
          <p:cNvGrpSpPr>
            <a:grpSpLocks/>
          </p:cNvGrpSpPr>
          <p:nvPr/>
        </p:nvGrpSpPr>
        <p:grpSpPr bwMode="auto">
          <a:xfrm>
            <a:off x="0" y="0"/>
            <a:ext cx="9144000" cy="6858000"/>
            <a:chOff x="0" y="0"/>
            <a:chExt cx="9144000" cy="6858000"/>
          </a:xfrm>
        </p:grpSpPr>
        <p:sp>
          <p:nvSpPr>
            <p:cNvPr id="9" name="Rectangle 8"/>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3"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bg1">
                      <a:lumMod val="75000"/>
                    </a:schemeClr>
                  </a:solidFill>
                  <a:latin typeface="Calibri" pitchFamily="34" charset="0"/>
                </a:rPr>
                <a:t>cc  Steve Wheeler, University of Plymouth, 2010</a:t>
              </a:r>
              <a:endParaRPr lang="en-US" sz="1400" dirty="0">
                <a:solidFill>
                  <a:schemeClr val="bg1">
                    <a:lumMod val="75000"/>
                  </a:schemeClr>
                </a:solidFill>
                <a:latin typeface="Calibri" pitchFamily="34" charset="0"/>
              </a:endParaRPr>
            </a:p>
          </p:txBody>
        </p:sp>
      </p:grpSp>
      <p:sp>
        <p:nvSpPr>
          <p:cNvPr id="14" name="TextBox 13"/>
          <p:cNvSpPr txBox="1"/>
          <p:nvPr/>
        </p:nvSpPr>
        <p:spPr>
          <a:xfrm>
            <a:off x="571500" y="642938"/>
            <a:ext cx="3286125" cy="5508625"/>
          </a:xfrm>
          <a:prstGeom prst="rect">
            <a:avLst/>
          </a:prstGeom>
          <a:noFill/>
        </p:spPr>
        <p:txBody>
          <a:bodyPr>
            <a:spAutoFit/>
          </a:bodyPr>
          <a:lstStyle/>
          <a:p>
            <a:pPr>
              <a:defRPr/>
            </a:pPr>
            <a:r>
              <a:rPr lang="en-GB" sz="3200" dirty="0">
                <a:solidFill>
                  <a:srgbClr val="00B0F0"/>
                </a:solidFill>
              </a:rPr>
              <a:t>Augmented Virtuality </a:t>
            </a:r>
            <a:r>
              <a:rPr lang="en-GB" sz="3200" dirty="0">
                <a:solidFill>
                  <a:schemeClr val="bg1">
                    <a:lumMod val="95000"/>
                  </a:schemeClr>
                </a:solidFill>
              </a:rPr>
              <a:t>is when you interact with your computer using objects in the physical world. </a:t>
            </a:r>
          </a:p>
          <a:p>
            <a:pPr>
              <a:defRPr/>
            </a:pPr>
            <a:endParaRPr lang="en-GB" sz="3200" dirty="0">
              <a:solidFill>
                <a:schemeClr val="bg1">
                  <a:lumMod val="95000"/>
                </a:schemeClr>
              </a:solidFill>
            </a:endParaRPr>
          </a:p>
          <a:p>
            <a:pPr>
              <a:defRPr/>
            </a:pPr>
            <a:endParaRPr lang="en-GB" sz="3200" dirty="0">
              <a:solidFill>
                <a:schemeClr val="bg1">
                  <a:lumMod val="95000"/>
                </a:schemeClr>
              </a:solidFill>
            </a:endParaRPr>
          </a:p>
          <a:p>
            <a:pPr>
              <a:defRPr/>
            </a:pPr>
            <a:r>
              <a:rPr lang="en-GB" sz="3200" dirty="0">
                <a:solidFill>
                  <a:schemeClr val="bg1">
                    <a:lumMod val="65000"/>
                  </a:schemeClr>
                </a:solidFill>
              </a:rPr>
              <a:t>Natural Born Cyborgs?</a:t>
            </a:r>
          </a:p>
        </p:txBody>
      </p:sp>
      <p:sp>
        <p:nvSpPr>
          <p:cNvPr id="15" name="Rectangle 14"/>
          <p:cNvSpPr/>
          <p:nvPr/>
        </p:nvSpPr>
        <p:spPr>
          <a:xfrm>
            <a:off x="5521325" y="6296025"/>
            <a:ext cx="1479550" cy="276225"/>
          </a:xfrm>
          <a:prstGeom prst="rect">
            <a:avLst/>
          </a:prstGeom>
        </p:spPr>
        <p:txBody>
          <a:bodyPr wrap="none">
            <a:spAutoFit/>
          </a:bodyPr>
          <a:lstStyle/>
          <a:p>
            <a:pPr>
              <a:defRPr/>
            </a:pPr>
            <a:r>
              <a:rPr lang="en-GB" sz="1200" dirty="0">
                <a:solidFill>
                  <a:schemeClr val="bg1">
                    <a:lumMod val="65000"/>
                  </a:schemeClr>
                </a:solidFill>
              </a:rPr>
              <a:t>paradox2101.fw.hu</a:t>
            </a:r>
          </a:p>
        </p:txBody>
      </p:sp>
      <p:pic>
        <p:nvPicPr>
          <p:cNvPr id="31752" name="Picture 15" descr="borg.jpg"/>
          <p:cNvPicPr>
            <a:picLocks noChangeAspect="1"/>
          </p:cNvPicPr>
          <p:nvPr/>
        </p:nvPicPr>
        <p:blipFill>
          <a:blip r:embed="rId4"/>
          <a:srcRect/>
          <a:stretch>
            <a:fillRect/>
          </a:stretch>
        </p:blipFill>
        <p:spPr bwMode="auto">
          <a:xfrm>
            <a:off x="4357688" y="331788"/>
            <a:ext cx="3786187" cy="5811837"/>
          </a:xfrm>
          <a:prstGeom prst="rect">
            <a:avLst/>
          </a:prstGeom>
          <a:noFill/>
          <a:ln w="9525">
            <a:noFill/>
            <a:miter lim="800000"/>
            <a:headEnd/>
            <a:tailEnd/>
          </a:ln>
        </p:spPr>
      </p:pic>
      <p:sp>
        <p:nvSpPr>
          <p:cNvPr id="17" name="Rectangle 16"/>
          <p:cNvSpPr/>
          <p:nvPr/>
        </p:nvSpPr>
        <p:spPr>
          <a:xfrm>
            <a:off x="4286250" y="285750"/>
            <a:ext cx="3929063" cy="5929313"/>
          </a:xfrm>
          <a:prstGeom prst="rect">
            <a:avLst/>
          </a:prstGeom>
          <a:no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2" descr="http://api.ning.com/files/uH8jSNFO03wQuRg2BuhkH0G*P0NTgUT2c9HyKFUBhQkLSWkM74dfPBXS99hcuY23DvLtHdYHI2O2jPWbEGTXN5W3OdE9B6DC/The_Thinker_Musee_Rodin.jpg"/>
          <p:cNvSpPr>
            <a:spLocks noChangeAspect="1" noChangeArrowheads="1"/>
          </p:cNvSpPr>
          <p:nvPr/>
        </p:nvSpPr>
        <p:spPr bwMode="auto">
          <a:xfrm>
            <a:off x="63500" y="-136525"/>
            <a:ext cx="4133850" cy="5514975"/>
          </a:xfrm>
          <a:prstGeom prst="rect">
            <a:avLst/>
          </a:prstGeom>
          <a:noFill/>
          <a:ln w="9525">
            <a:noFill/>
            <a:miter lim="800000"/>
            <a:headEnd/>
            <a:tailEnd/>
          </a:ln>
        </p:spPr>
        <p:txBody>
          <a:bodyPr/>
          <a:lstStyle/>
          <a:p>
            <a:endParaRPr lang="en-GB">
              <a:latin typeface="Calibri" pitchFamily="34" charset="0"/>
            </a:endParaRPr>
          </a:p>
        </p:txBody>
      </p:sp>
      <p:pic>
        <p:nvPicPr>
          <p:cNvPr id="5123" name="Picture 2" descr="The_Thinker_Musee_Rodin.jpg"/>
          <p:cNvPicPr>
            <a:picLocks noChangeAspect="1"/>
          </p:cNvPicPr>
          <p:nvPr/>
        </p:nvPicPr>
        <p:blipFill>
          <a:blip r:embed="rId3" cstate="print"/>
          <a:srcRect/>
          <a:stretch>
            <a:fillRect/>
          </a:stretch>
        </p:blipFill>
        <p:spPr bwMode="auto">
          <a:xfrm>
            <a:off x="4000500" y="0"/>
            <a:ext cx="5143500" cy="6858000"/>
          </a:xfrm>
          <a:prstGeom prst="rect">
            <a:avLst/>
          </a:prstGeom>
          <a:noFill/>
          <a:ln w="9525">
            <a:noFill/>
            <a:miter lim="800000"/>
            <a:headEnd/>
            <a:tailEnd/>
          </a:ln>
        </p:spPr>
      </p:pic>
      <p:sp>
        <p:nvSpPr>
          <p:cNvPr id="6148" name="TextBox 3"/>
          <p:cNvSpPr txBox="1">
            <a:spLocks noChangeArrowheads="1"/>
          </p:cNvSpPr>
          <p:nvPr/>
        </p:nvSpPr>
        <p:spPr bwMode="auto">
          <a:xfrm>
            <a:off x="1214438" y="1785938"/>
            <a:ext cx="3924300" cy="1938337"/>
          </a:xfrm>
          <a:prstGeom prst="rect">
            <a:avLst/>
          </a:prstGeom>
          <a:noFill/>
          <a:ln w="9525">
            <a:noFill/>
            <a:miter lim="800000"/>
            <a:headEnd/>
            <a:tailEnd/>
          </a:ln>
        </p:spPr>
        <p:txBody>
          <a:bodyPr wrap="none">
            <a:spAutoFit/>
          </a:bodyPr>
          <a:lstStyle/>
          <a:p>
            <a:pPr>
              <a:defRPr/>
            </a:pPr>
            <a:r>
              <a:rPr lang="en-GB" sz="6000" b="1" dirty="0" smtClean="0">
                <a:solidFill>
                  <a:srgbClr val="0070C0"/>
                </a:solidFill>
                <a:latin typeface="Calibri" pitchFamily="34" charset="0"/>
              </a:rPr>
              <a:t>Knowledge </a:t>
            </a:r>
            <a:endParaRPr lang="en-GB" sz="6000" b="1" dirty="0">
              <a:solidFill>
                <a:srgbClr val="0070C0"/>
              </a:solidFill>
              <a:latin typeface="Calibri" pitchFamily="34" charset="0"/>
            </a:endParaRPr>
          </a:p>
          <a:p>
            <a:pPr>
              <a:defRPr/>
            </a:pPr>
            <a:r>
              <a:rPr lang="en-GB" sz="6000" b="1" dirty="0">
                <a:solidFill>
                  <a:srgbClr val="0070C0"/>
                </a:solidFill>
                <a:latin typeface="Calibri" pitchFamily="34" charset="0"/>
              </a:rPr>
              <a:t>or </a:t>
            </a:r>
            <a:r>
              <a:rPr lang="en-GB" sz="6000" b="1" dirty="0">
                <a:solidFill>
                  <a:schemeClr val="bg2">
                    <a:lumMod val="25000"/>
                  </a:schemeClr>
                </a:solidFill>
                <a:latin typeface="Calibri" pitchFamily="34" charset="0"/>
              </a:rPr>
              <a:t>wisdom</a:t>
            </a:r>
            <a:r>
              <a:rPr lang="en-GB" sz="6000" b="1" dirty="0">
                <a:solidFill>
                  <a:srgbClr val="0070C0"/>
                </a:solidFill>
                <a:latin typeface="Calibri" pitchFamily="34" charset="0"/>
              </a:rPr>
              <a:t>?</a:t>
            </a:r>
          </a:p>
        </p:txBody>
      </p:sp>
      <p:sp>
        <p:nvSpPr>
          <p:cNvPr id="5125"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chemeClr val="bg1"/>
                </a:solidFill>
                <a:latin typeface="Calibri" pitchFamily="34" charset="0"/>
              </a:rPr>
              <a:t>cc  Steve Wheeler, University of Plymouth, </a:t>
            </a:r>
            <a:r>
              <a:rPr lang="en-GB" sz="1400" dirty="0" smtClean="0">
                <a:solidFill>
                  <a:schemeClr val="bg1"/>
                </a:solidFill>
                <a:latin typeface="Calibri" pitchFamily="34" charset="0"/>
              </a:rPr>
              <a:t>2010</a:t>
            </a:r>
            <a:endParaRPr lang="en-US" sz="1400" dirty="0">
              <a:solidFill>
                <a:schemeClr val="bg1"/>
              </a:solidFill>
              <a:latin typeface="Calibri" pitchFamily="34" charset="0"/>
            </a:endParaRPr>
          </a:p>
        </p:txBody>
      </p:sp>
      <p:sp>
        <p:nvSpPr>
          <p:cNvPr id="5126" name="Rectangle 5"/>
          <p:cNvSpPr>
            <a:spLocks noChangeArrowheads="1"/>
          </p:cNvSpPr>
          <p:nvPr/>
        </p:nvSpPr>
        <p:spPr bwMode="auto">
          <a:xfrm>
            <a:off x="7429500" y="6429375"/>
            <a:ext cx="1417638" cy="307975"/>
          </a:xfrm>
          <a:prstGeom prst="rect">
            <a:avLst/>
          </a:prstGeom>
          <a:noFill/>
          <a:ln w="9525">
            <a:noFill/>
            <a:miter lim="800000"/>
            <a:headEnd/>
            <a:tailEnd/>
          </a:ln>
        </p:spPr>
        <p:txBody>
          <a:bodyPr wrap="none">
            <a:spAutoFit/>
          </a:bodyPr>
          <a:lstStyle/>
          <a:p>
            <a:r>
              <a:rPr lang="en-GB" sz="1400">
                <a:solidFill>
                  <a:schemeClr val="bg1"/>
                </a:solidFill>
              </a:rPr>
              <a:t>http://slated.org</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9144000" cy="685800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32771" name="Title 1"/>
          <p:cNvSpPr>
            <a:spLocks noGrp="1"/>
          </p:cNvSpPr>
          <p:nvPr>
            <p:ph type="title"/>
          </p:nvPr>
        </p:nvSpPr>
        <p:spPr>
          <a:xfrm>
            <a:off x="457200" y="142875"/>
            <a:ext cx="8229600" cy="1143000"/>
          </a:xfrm>
        </p:spPr>
        <p:txBody>
          <a:bodyPr/>
          <a:lstStyle/>
          <a:p>
            <a:r>
              <a:rPr lang="en-GB" b="1" smtClean="0">
                <a:solidFill>
                  <a:srgbClr val="00B0F0"/>
                </a:solidFill>
              </a:rPr>
              <a:t>Augmented Reality in training</a:t>
            </a:r>
          </a:p>
        </p:txBody>
      </p:sp>
      <p:sp>
        <p:nvSpPr>
          <p:cNvPr id="32772" name="Content Placeholder 2"/>
          <p:cNvSpPr>
            <a:spLocks noGrp="1"/>
          </p:cNvSpPr>
          <p:nvPr>
            <p:ph idx="1"/>
          </p:nvPr>
        </p:nvSpPr>
        <p:spPr>
          <a:xfrm>
            <a:off x="457200" y="1500188"/>
            <a:ext cx="8229600" cy="4257675"/>
          </a:xfrm>
        </p:spPr>
        <p:txBody>
          <a:bodyPr>
            <a:normAutofit lnSpcReduction="10000"/>
          </a:bodyPr>
          <a:lstStyle/>
          <a:p>
            <a:r>
              <a:rPr lang="en-GB" smtClean="0">
                <a:solidFill>
                  <a:schemeClr val="bg1"/>
                </a:solidFill>
              </a:rPr>
              <a:t>Support of seamless interaction between real and virtual environments</a:t>
            </a:r>
          </a:p>
          <a:p>
            <a:r>
              <a:rPr lang="en-GB" smtClean="0">
                <a:solidFill>
                  <a:schemeClr val="bg1"/>
                </a:solidFill>
              </a:rPr>
              <a:t>The use of a tangible interface metaphor for object manipulation </a:t>
            </a:r>
          </a:p>
          <a:p>
            <a:r>
              <a:rPr lang="en-GB" smtClean="0">
                <a:solidFill>
                  <a:schemeClr val="bg1"/>
                </a:solidFill>
              </a:rPr>
              <a:t>The ability to transition smoothly between reality and virtuality</a:t>
            </a:r>
          </a:p>
          <a:p>
            <a:r>
              <a:rPr lang="en-GB" smtClean="0">
                <a:solidFill>
                  <a:schemeClr val="bg1"/>
                </a:solidFill>
              </a:rPr>
              <a:t>Collaborative learning from interaction in multiple perspectives</a:t>
            </a:r>
          </a:p>
        </p:txBody>
      </p:sp>
      <p:sp>
        <p:nvSpPr>
          <p:cNvPr id="32773" name="TextBox 3"/>
          <p:cNvSpPr txBox="1">
            <a:spLocks noChangeArrowheads="1"/>
          </p:cNvSpPr>
          <p:nvPr/>
        </p:nvSpPr>
        <p:spPr bwMode="auto">
          <a:xfrm>
            <a:off x="776288" y="6357938"/>
            <a:ext cx="7724775" cy="369887"/>
          </a:xfrm>
          <a:prstGeom prst="rect">
            <a:avLst/>
          </a:prstGeom>
          <a:noFill/>
          <a:ln w="9525">
            <a:noFill/>
            <a:miter lim="800000"/>
            <a:headEnd/>
            <a:tailEnd/>
          </a:ln>
        </p:spPr>
        <p:txBody>
          <a:bodyPr wrap="none">
            <a:spAutoFit/>
          </a:bodyPr>
          <a:lstStyle/>
          <a:p>
            <a:r>
              <a:rPr lang="en-GB">
                <a:solidFill>
                  <a:srgbClr val="00B0F0"/>
                </a:solidFill>
              </a:rPr>
              <a:t>Source: http://www.newhorizons.org/strategies/technology/billinghurst.htm</a:t>
            </a:r>
          </a:p>
        </p:txBody>
      </p:sp>
      <p:sp>
        <p:nvSpPr>
          <p:cNvPr id="6" name="Text Box 6"/>
          <p:cNvSpPr txBox="1">
            <a:spLocks noChangeArrowheads="1"/>
          </p:cNvSpPr>
          <p:nvPr/>
        </p:nvSpPr>
        <p:spPr bwMode="auto">
          <a:xfrm rot="162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bg1">
                    <a:lumMod val="65000"/>
                  </a:schemeClr>
                </a:solidFill>
                <a:latin typeface="Calibri" pitchFamily="34" charset="0"/>
              </a:rPr>
              <a:t>cc  Steve Wheeler, University of Plymouth, 2010</a:t>
            </a:r>
            <a:endParaRPr lang="en-US" sz="1400" dirty="0">
              <a:solidFill>
                <a:schemeClr val="bg1">
                  <a:lumMod val="65000"/>
                </a:schemeClr>
              </a:solidFill>
              <a:latin typeface="Calibri" pitchFamily="34"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2"/>
          <p:cNvGrpSpPr>
            <a:grpSpLocks/>
          </p:cNvGrpSpPr>
          <p:nvPr/>
        </p:nvGrpSpPr>
        <p:grpSpPr bwMode="auto">
          <a:xfrm>
            <a:off x="427038" y="357188"/>
            <a:ext cx="8216900" cy="5786437"/>
            <a:chOff x="427137" y="357166"/>
            <a:chExt cx="8216829" cy="5786478"/>
          </a:xfrm>
        </p:grpSpPr>
        <p:sp>
          <p:nvSpPr>
            <p:cNvPr id="33797" name="TextBox 3"/>
            <p:cNvSpPr txBox="1">
              <a:spLocks noChangeArrowheads="1"/>
            </p:cNvSpPr>
            <p:nvPr/>
          </p:nvSpPr>
          <p:spPr bwMode="auto">
            <a:xfrm>
              <a:off x="3428992" y="5835867"/>
              <a:ext cx="1974964" cy="307777"/>
            </a:xfrm>
            <a:prstGeom prst="rect">
              <a:avLst/>
            </a:prstGeom>
            <a:noFill/>
            <a:ln w="9525">
              <a:noFill/>
              <a:miter lim="800000"/>
              <a:headEnd/>
              <a:tailEnd/>
            </a:ln>
          </p:spPr>
          <p:txBody>
            <a:bodyPr wrap="none">
              <a:spAutoFit/>
            </a:bodyPr>
            <a:lstStyle/>
            <a:p>
              <a:r>
                <a:rPr lang="en-GB" sz="1400"/>
                <a:t>blogs.fayobserver.com</a:t>
              </a:r>
            </a:p>
          </p:txBody>
        </p:sp>
        <p:pic>
          <p:nvPicPr>
            <p:cNvPr id="33798" name="Picture 5" descr="sixth-sense.jpg"/>
            <p:cNvPicPr>
              <a:picLocks noChangeAspect="1"/>
            </p:cNvPicPr>
            <p:nvPr/>
          </p:nvPicPr>
          <p:blipFill>
            <a:blip r:embed="rId3"/>
            <a:srcRect/>
            <a:stretch>
              <a:fillRect/>
            </a:stretch>
          </p:blipFill>
          <p:spPr bwMode="auto">
            <a:xfrm>
              <a:off x="427137" y="357166"/>
              <a:ext cx="8216829" cy="5440873"/>
            </a:xfrm>
            <a:prstGeom prst="rect">
              <a:avLst/>
            </a:prstGeom>
            <a:noFill/>
            <a:ln w="9525">
              <a:noFill/>
              <a:miter lim="800000"/>
              <a:headEnd/>
              <a:tailEnd/>
            </a:ln>
          </p:spPr>
        </p:pic>
        <p:cxnSp>
          <p:nvCxnSpPr>
            <p:cNvPr id="9" name="Straight Arrow Connector 8"/>
            <p:cNvCxnSpPr/>
            <p:nvPr/>
          </p:nvCxnSpPr>
          <p:spPr>
            <a:xfrm rot="5400000" flipH="1" flipV="1">
              <a:off x="2571827" y="2928934"/>
              <a:ext cx="571504" cy="14287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flipV="1">
              <a:off x="3571947" y="1643050"/>
              <a:ext cx="357185" cy="142876"/>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16200000" flipH="1">
              <a:off x="2929013" y="3643317"/>
              <a:ext cx="357190" cy="35718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1928899" y="5500702"/>
              <a:ext cx="357184" cy="21431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rot="10800000">
              <a:off x="4214879" y="3071810"/>
              <a:ext cx="285748" cy="142876"/>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rot="10800000">
              <a:off x="4072006" y="4000504"/>
              <a:ext cx="285748" cy="142876"/>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22" name="Rectangle 21"/>
            <p:cNvSpPr/>
            <p:nvPr/>
          </p:nvSpPr>
          <p:spPr>
            <a:xfrm>
              <a:off x="2571830" y="1643050"/>
              <a:ext cx="1000116" cy="3571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Camera</a:t>
              </a:r>
            </a:p>
          </p:txBody>
        </p:sp>
        <p:sp>
          <p:nvSpPr>
            <p:cNvPr id="23" name="Rectangle 22"/>
            <p:cNvSpPr/>
            <p:nvPr/>
          </p:nvSpPr>
          <p:spPr>
            <a:xfrm>
              <a:off x="1285967" y="3273424"/>
              <a:ext cx="1643049" cy="357191"/>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Coloured caps</a:t>
              </a:r>
            </a:p>
          </p:txBody>
        </p:sp>
        <p:sp>
          <p:nvSpPr>
            <p:cNvPr id="24" name="Rectangle 23"/>
            <p:cNvSpPr/>
            <p:nvPr/>
          </p:nvSpPr>
          <p:spPr>
            <a:xfrm>
              <a:off x="5572180" y="1214422"/>
              <a:ext cx="1643049" cy="35719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Coloured caps</a:t>
              </a:r>
            </a:p>
          </p:txBody>
        </p:sp>
        <p:cxnSp>
          <p:nvCxnSpPr>
            <p:cNvPr id="25" name="Straight Arrow Connector 24"/>
            <p:cNvCxnSpPr/>
            <p:nvPr/>
          </p:nvCxnSpPr>
          <p:spPr>
            <a:xfrm rot="10800000">
              <a:off x="4857811" y="857232"/>
              <a:ext cx="714369" cy="571504"/>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a:stCxn id="24" idx="1"/>
            </p:cNvCxnSpPr>
            <p:nvPr/>
          </p:nvCxnSpPr>
          <p:spPr>
            <a:xfrm rot="10800000" flipV="1">
              <a:off x="5072122" y="1392223"/>
              <a:ext cx="500058" cy="608016"/>
            </a:xfrm>
            <a:prstGeom prst="straightConnector1">
              <a:avLst/>
            </a:prstGeom>
            <a:ln w="28575">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30" name="Rectangle 29"/>
            <p:cNvSpPr/>
            <p:nvPr/>
          </p:nvSpPr>
          <p:spPr>
            <a:xfrm>
              <a:off x="4364103" y="3954466"/>
              <a:ext cx="1000116" cy="35719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Mirror</a:t>
              </a:r>
            </a:p>
          </p:txBody>
        </p:sp>
        <p:sp>
          <p:nvSpPr>
            <p:cNvPr id="31" name="Rectangle 30"/>
            <p:cNvSpPr/>
            <p:nvPr/>
          </p:nvSpPr>
          <p:spPr>
            <a:xfrm>
              <a:off x="4487927" y="3021010"/>
              <a:ext cx="1227126" cy="395290"/>
            </a:xfrm>
            <a:prstGeom prst="rect">
              <a:avLst/>
            </a:pr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Projector</a:t>
              </a:r>
            </a:p>
          </p:txBody>
        </p:sp>
        <p:sp>
          <p:nvSpPr>
            <p:cNvPr id="32" name="Rectangle 31"/>
            <p:cNvSpPr/>
            <p:nvPr/>
          </p:nvSpPr>
          <p:spPr>
            <a:xfrm>
              <a:off x="1046257" y="5345126"/>
              <a:ext cx="1000116" cy="35719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GB" dirty="0"/>
                <a:t>Phone</a:t>
              </a:r>
            </a:p>
          </p:txBody>
        </p:sp>
      </p:grpSp>
      <p:sp>
        <p:nvSpPr>
          <p:cNvPr id="33795" name="TextBox 33"/>
          <p:cNvSpPr txBox="1">
            <a:spLocks noChangeArrowheads="1"/>
          </p:cNvSpPr>
          <p:nvPr/>
        </p:nvSpPr>
        <p:spPr bwMode="auto">
          <a:xfrm>
            <a:off x="1901825" y="6072188"/>
            <a:ext cx="5818188" cy="584200"/>
          </a:xfrm>
          <a:prstGeom prst="rect">
            <a:avLst/>
          </a:prstGeom>
          <a:noFill/>
          <a:ln w="9525">
            <a:noFill/>
            <a:miter lim="800000"/>
            <a:headEnd/>
            <a:tailEnd/>
          </a:ln>
        </p:spPr>
        <p:txBody>
          <a:bodyPr wrap="none">
            <a:spAutoFit/>
          </a:bodyPr>
          <a:lstStyle/>
          <a:p>
            <a:r>
              <a:rPr lang="en-GB" sz="3200" b="1"/>
              <a:t>MIT’s “6</a:t>
            </a:r>
            <a:r>
              <a:rPr lang="en-GB" sz="3200" b="1" baseline="30000"/>
              <a:t>th</a:t>
            </a:r>
            <a:r>
              <a:rPr lang="en-GB" sz="3200" b="1"/>
              <a:t> Sense” Wearable...</a:t>
            </a:r>
          </a:p>
        </p:txBody>
      </p:sp>
      <p:sp>
        <p:nvSpPr>
          <p:cNvPr id="35"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Box 6"/>
          <p:cNvSpPr txBox="1">
            <a:spLocks noChangeArrowheads="1"/>
          </p:cNvSpPr>
          <p:nvPr/>
        </p:nvSpPr>
        <p:spPr bwMode="auto">
          <a:xfrm>
            <a:off x="642938" y="4500563"/>
            <a:ext cx="3786187" cy="1938337"/>
          </a:xfrm>
          <a:prstGeom prst="rect">
            <a:avLst/>
          </a:prstGeom>
          <a:noFill/>
          <a:ln w="9525">
            <a:noFill/>
            <a:miter lim="800000"/>
            <a:headEnd/>
            <a:tailEnd/>
          </a:ln>
        </p:spPr>
        <p:txBody>
          <a:bodyPr>
            <a:spAutoFit/>
          </a:bodyPr>
          <a:lstStyle/>
          <a:p>
            <a:r>
              <a:rPr lang="en-GB" sz="2400"/>
              <a:t>...enables you to take pictures using the framing gesture and manipulate documents with natural gestures...</a:t>
            </a:r>
          </a:p>
        </p:txBody>
      </p:sp>
      <p:grpSp>
        <p:nvGrpSpPr>
          <p:cNvPr id="2" name="Group 8"/>
          <p:cNvGrpSpPr>
            <a:grpSpLocks/>
          </p:cNvGrpSpPr>
          <p:nvPr/>
        </p:nvGrpSpPr>
        <p:grpSpPr bwMode="auto">
          <a:xfrm>
            <a:off x="500063" y="428625"/>
            <a:ext cx="4000500" cy="4062413"/>
            <a:chOff x="500034" y="428604"/>
            <a:chExt cx="4000528" cy="4063213"/>
          </a:xfrm>
        </p:grpSpPr>
        <p:sp>
          <p:nvSpPr>
            <p:cNvPr id="35848" name="Rectangle 3"/>
            <p:cNvSpPr>
              <a:spLocks noChangeArrowheads="1"/>
            </p:cNvSpPr>
            <p:nvPr/>
          </p:nvSpPr>
          <p:spPr bwMode="auto">
            <a:xfrm>
              <a:off x="1500166" y="4214818"/>
              <a:ext cx="1736373" cy="276999"/>
            </a:xfrm>
            <a:prstGeom prst="rect">
              <a:avLst/>
            </a:prstGeom>
            <a:noFill/>
            <a:ln w="9525">
              <a:noFill/>
              <a:miter lim="800000"/>
              <a:headEnd/>
              <a:tailEnd/>
            </a:ln>
          </p:spPr>
          <p:txBody>
            <a:bodyPr wrap="none">
              <a:spAutoFit/>
            </a:bodyPr>
            <a:lstStyle/>
            <a:p>
              <a:r>
                <a:rPr lang="en-GB" sz="1200"/>
                <a:t>ambient.media.mit.edu</a:t>
              </a:r>
            </a:p>
          </p:txBody>
        </p:sp>
        <p:pic>
          <p:nvPicPr>
            <p:cNvPr id="35849" name="Picture 4" descr="framing gesture.jpg"/>
            <p:cNvPicPr>
              <a:picLocks noChangeAspect="1"/>
            </p:cNvPicPr>
            <p:nvPr/>
          </p:nvPicPr>
          <p:blipFill>
            <a:blip r:embed="rId3"/>
            <a:srcRect/>
            <a:stretch>
              <a:fillRect/>
            </a:stretch>
          </p:blipFill>
          <p:spPr bwMode="auto">
            <a:xfrm>
              <a:off x="571472" y="428604"/>
              <a:ext cx="3857652" cy="3857652"/>
            </a:xfrm>
            <a:prstGeom prst="rect">
              <a:avLst/>
            </a:prstGeom>
            <a:noFill/>
            <a:ln w="9525">
              <a:noFill/>
              <a:miter lim="800000"/>
              <a:headEnd/>
              <a:tailEnd/>
            </a:ln>
          </p:spPr>
        </p:pic>
        <p:sp>
          <p:nvSpPr>
            <p:cNvPr id="8" name="Rectangle 7"/>
            <p:cNvSpPr/>
            <p:nvPr/>
          </p:nvSpPr>
          <p:spPr>
            <a:xfrm>
              <a:off x="500034" y="4072634"/>
              <a:ext cx="4000528" cy="21435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grpSp>
        <p:nvGrpSpPr>
          <p:cNvPr id="3" name="Group 10"/>
          <p:cNvGrpSpPr>
            <a:grpSpLocks/>
          </p:cNvGrpSpPr>
          <p:nvPr/>
        </p:nvGrpSpPr>
        <p:grpSpPr bwMode="auto">
          <a:xfrm>
            <a:off x="4714875" y="1295400"/>
            <a:ext cx="3854450" cy="5348288"/>
            <a:chOff x="4714876" y="428604"/>
            <a:chExt cx="3854935" cy="5349097"/>
          </a:xfrm>
        </p:grpSpPr>
        <p:pic>
          <p:nvPicPr>
            <p:cNvPr id="35846" name="Picture 5" descr="SixthSense3.jpg"/>
            <p:cNvPicPr>
              <a:picLocks noChangeAspect="1"/>
            </p:cNvPicPr>
            <p:nvPr/>
          </p:nvPicPr>
          <p:blipFill>
            <a:blip r:embed="rId4"/>
            <a:srcRect/>
            <a:stretch>
              <a:fillRect/>
            </a:stretch>
          </p:blipFill>
          <p:spPr bwMode="auto">
            <a:xfrm>
              <a:off x="4714876" y="428604"/>
              <a:ext cx="3854935" cy="5006109"/>
            </a:xfrm>
            <a:prstGeom prst="rect">
              <a:avLst/>
            </a:prstGeom>
            <a:noFill/>
            <a:ln w="9525">
              <a:noFill/>
              <a:miter lim="800000"/>
              <a:headEnd/>
              <a:tailEnd/>
            </a:ln>
          </p:spPr>
        </p:pic>
        <p:sp>
          <p:nvSpPr>
            <p:cNvPr id="35847" name="Rectangle 9"/>
            <p:cNvSpPr>
              <a:spLocks noChangeArrowheads="1"/>
            </p:cNvSpPr>
            <p:nvPr/>
          </p:nvSpPr>
          <p:spPr bwMode="auto">
            <a:xfrm>
              <a:off x="6230641" y="5500702"/>
              <a:ext cx="984565" cy="276999"/>
            </a:xfrm>
            <a:prstGeom prst="rect">
              <a:avLst/>
            </a:prstGeom>
            <a:noFill/>
            <a:ln w="9525">
              <a:noFill/>
              <a:miter lim="800000"/>
              <a:headEnd/>
              <a:tailEnd/>
            </a:ln>
          </p:spPr>
          <p:txBody>
            <a:bodyPr wrap="none">
              <a:spAutoFit/>
            </a:bodyPr>
            <a:lstStyle/>
            <a:p>
              <a:r>
                <a:rPr lang="en-GB" sz="1200"/>
                <a:t>chi2009.org</a:t>
              </a:r>
            </a:p>
          </p:txBody>
        </p:sp>
      </p:grpSp>
      <p:sp>
        <p:nvSpPr>
          <p:cNvPr id="12"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
          <p:cNvGrpSpPr>
            <a:grpSpLocks/>
          </p:cNvGrpSpPr>
          <p:nvPr/>
        </p:nvGrpSpPr>
        <p:grpSpPr bwMode="auto">
          <a:xfrm>
            <a:off x="357188" y="285750"/>
            <a:ext cx="8426450" cy="6094413"/>
            <a:chOff x="357157" y="285728"/>
            <a:chExt cx="8427243" cy="6094255"/>
          </a:xfrm>
        </p:grpSpPr>
        <p:grpSp>
          <p:nvGrpSpPr>
            <p:cNvPr id="3" name="Group 6"/>
            <p:cNvGrpSpPr>
              <a:grpSpLocks/>
            </p:cNvGrpSpPr>
            <p:nvPr/>
          </p:nvGrpSpPr>
          <p:grpSpPr bwMode="auto">
            <a:xfrm>
              <a:off x="357157" y="285728"/>
              <a:ext cx="8427243" cy="6094255"/>
              <a:chOff x="357157" y="285728"/>
              <a:chExt cx="8427243" cy="6094255"/>
            </a:xfrm>
          </p:grpSpPr>
          <p:pic>
            <p:nvPicPr>
              <p:cNvPr id="36870" name="Picture 3" descr="newspaper-video.jpg"/>
              <p:cNvPicPr>
                <a:picLocks noChangeAspect="1"/>
              </p:cNvPicPr>
              <p:nvPr/>
            </p:nvPicPr>
            <p:blipFill>
              <a:blip r:embed="rId3"/>
              <a:srcRect/>
              <a:stretch>
                <a:fillRect/>
              </a:stretch>
            </p:blipFill>
            <p:spPr bwMode="auto">
              <a:xfrm>
                <a:off x="357157" y="285728"/>
                <a:ext cx="8427243" cy="5715040"/>
              </a:xfrm>
              <a:prstGeom prst="rect">
                <a:avLst/>
              </a:prstGeom>
              <a:noFill/>
              <a:ln w="9525">
                <a:noFill/>
                <a:miter lim="800000"/>
                <a:headEnd/>
                <a:tailEnd/>
              </a:ln>
            </p:spPr>
          </p:pic>
          <p:sp>
            <p:nvSpPr>
              <p:cNvPr id="36871" name="TextBox 4"/>
              <p:cNvSpPr txBox="1">
                <a:spLocks noChangeArrowheads="1"/>
              </p:cNvSpPr>
              <p:nvPr/>
            </p:nvSpPr>
            <p:spPr bwMode="auto">
              <a:xfrm>
                <a:off x="3958332" y="6072206"/>
                <a:ext cx="1399486" cy="307777"/>
              </a:xfrm>
              <a:prstGeom prst="rect">
                <a:avLst/>
              </a:prstGeom>
              <a:noFill/>
              <a:ln w="9525">
                <a:noFill/>
                <a:miter lim="800000"/>
                <a:headEnd/>
                <a:tailEnd/>
              </a:ln>
            </p:spPr>
            <p:txBody>
              <a:bodyPr wrap="none">
                <a:spAutoFit/>
              </a:bodyPr>
              <a:lstStyle/>
              <a:p>
                <a:r>
                  <a:rPr lang="en-GB" sz="1400"/>
                  <a:t>www.labnol.org</a:t>
                </a:r>
              </a:p>
            </p:txBody>
          </p:sp>
        </p:grpSp>
        <p:sp>
          <p:nvSpPr>
            <p:cNvPr id="36869" name="TextBox 5"/>
            <p:cNvSpPr txBox="1">
              <a:spLocks noChangeArrowheads="1"/>
            </p:cNvSpPr>
            <p:nvPr/>
          </p:nvSpPr>
          <p:spPr bwMode="auto">
            <a:xfrm>
              <a:off x="500034" y="357166"/>
              <a:ext cx="5923416" cy="584775"/>
            </a:xfrm>
            <a:prstGeom prst="rect">
              <a:avLst/>
            </a:prstGeom>
            <a:noFill/>
            <a:ln w="9525">
              <a:noFill/>
              <a:miter lim="800000"/>
              <a:headEnd/>
              <a:tailEnd/>
            </a:ln>
          </p:spPr>
          <p:txBody>
            <a:bodyPr wrap="none">
              <a:spAutoFit/>
            </a:bodyPr>
            <a:lstStyle/>
            <a:p>
              <a:r>
                <a:rPr lang="en-GB" sz="3200">
                  <a:solidFill>
                    <a:schemeClr val="bg1"/>
                  </a:solidFill>
                </a:rPr>
                <a:t>...will project onto any surface...</a:t>
              </a:r>
            </a:p>
          </p:txBody>
        </p:sp>
      </p:grpSp>
      <p:sp>
        <p:nvSpPr>
          <p:cNvPr id="9"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6"/>
          <p:cNvGrpSpPr>
            <a:grpSpLocks/>
          </p:cNvGrpSpPr>
          <p:nvPr/>
        </p:nvGrpSpPr>
        <p:grpSpPr bwMode="auto">
          <a:xfrm>
            <a:off x="571500" y="357188"/>
            <a:ext cx="7929563" cy="6237287"/>
            <a:chOff x="571472" y="357166"/>
            <a:chExt cx="7929586" cy="6237131"/>
          </a:xfrm>
        </p:grpSpPr>
        <p:sp>
          <p:nvSpPr>
            <p:cNvPr id="37892" name="TextBox 3"/>
            <p:cNvSpPr txBox="1">
              <a:spLocks noChangeArrowheads="1"/>
            </p:cNvSpPr>
            <p:nvPr/>
          </p:nvSpPr>
          <p:spPr bwMode="auto">
            <a:xfrm>
              <a:off x="4143372" y="6286520"/>
              <a:ext cx="1107996" cy="307777"/>
            </a:xfrm>
            <a:prstGeom prst="rect">
              <a:avLst/>
            </a:prstGeom>
            <a:noFill/>
            <a:ln w="9525">
              <a:noFill/>
              <a:miter lim="800000"/>
              <a:headEnd/>
              <a:tailEnd/>
            </a:ln>
          </p:spPr>
          <p:txBody>
            <a:bodyPr wrap="none">
              <a:spAutoFit/>
            </a:bodyPr>
            <a:lstStyle/>
            <a:p>
              <a:r>
                <a:rPr lang="en-GB" sz="1400"/>
                <a:t>a-r-u-n.com</a:t>
              </a:r>
            </a:p>
          </p:txBody>
        </p:sp>
        <p:pic>
          <p:nvPicPr>
            <p:cNvPr id="37893" name="Picture 4" descr="sixthsense13.jpg"/>
            <p:cNvPicPr>
              <a:picLocks noChangeAspect="1"/>
            </p:cNvPicPr>
            <p:nvPr/>
          </p:nvPicPr>
          <p:blipFill>
            <a:blip r:embed="rId3"/>
            <a:srcRect/>
            <a:stretch>
              <a:fillRect/>
            </a:stretch>
          </p:blipFill>
          <p:spPr bwMode="auto">
            <a:xfrm>
              <a:off x="571472" y="357166"/>
              <a:ext cx="7929586" cy="5947190"/>
            </a:xfrm>
            <a:prstGeom prst="rect">
              <a:avLst/>
            </a:prstGeom>
            <a:noFill/>
            <a:ln w="9525">
              <a:noFill/>
              <a:miter lim="800000"/>
              <a:headEnd/>
              <a:tailEnd/>
            </a:ln>
          </p:spPr>
        </p:pic>
        <p:sp>
          <p:nvSpPr>
            <p:cNvPr id="37894" name="TextBox 5"/>
            <p:cNvSpPr txBox="1">
              <a:spLocks noChangeArrowheads="1"/>
            </p:cNvSpPr>
            <p:nvPr/>
          </p:nvSpPr>
          <p:spPr bwMode="auto">
            <a:xfrm>
              <a:off x="737017" y="357166"/>
              <a:ext cx="4192173" cy="584775"/>
            </a:xfrm>
            <a:prstGeom prst="rect">
              <a:avLst/>
            </a:prstGeom>
            <a:noFill/>
            <a:ln w="9525">
              <a:noFill/>
              <a:miter lim="800000"/>
              <a:headEnd/>
              <a:tailEnd/>
            </a:ln>
          </p:spPr>
          <p:txBody>
            <a:bodyPr wrap="none">
              <a:spAutoFit/>
            </a:bodyPr>
            <a:lstStyle/>
            <a:p>
              <a:r>
                <a:rPr lang="en-GB" sz="3200">
                  <a:solidFill>
                    <a:schemeClr val="bg1"/>
                  </a:solidFill>
                </a:rPr>
                <a:t>...including your hand.</a:t>
              </a:r>
            </a:p>
          </p:txBody>
        </p:sp>
      </p:grpSp>
      <p:sp>
        <p:nvSpPr>
          <p:cNvPr id="8"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3"/>
          <p:cNvSpPr txBox="1">
            <a:spLocks noChangeArrowheads="1"/>
          </p:cNvSpPr>
          <p:nvPr/>
        </p:nvSpPr>
        <p:spPr bwMode="auto">
          <a:xfrm>
            <a:off x="4143375" y="6286500"/>
            <a:ext cx="1108075" cy="307975"/>
          </a:xfrm>
          <a:prstGeom prst="rect">
            <a:avLst/>
          </a:prstGeom>
          <a:noFill/>
          <a:ln w="9525">
            <a:noFill/>
            <a:miter lim="800000"/>
            <a:headEnd/>
            <a:tailEnd/>
          </a:ln>
        </p:spPr>
        <p:txBody>
          <a:bodyPr wrap="none">
            <a:spAutoFit/>
          </a:bodyPr>
          <a:lstStyle/>
          <a:p>
            <a:r>
              <a:rPr lang="en-GB" sz="1400"/>
              <a:t>a-r-u-n.com</a:t>
            </a:r>
          </a:p>
        </p:txBody>
      </p:sp>
      <p:pic>
        <p:nvPicPr>
          <p:cNvPr id="38915" name="Picture 4" descr="sixthsense13.jpg"/>
          <p:cNvPicPr>
            <a:picLocks noChangeAspect="1"/>
          </p:cNvPicPr>
          <p:nvPr/>
        </p:nvPicPr>
        <p:blipFill>
          <a:blip r:embed="rId3">
            <a:lum bright="-48000"/>
          </a:blip>
          <a:srcRect/>
          <a:stretch>
            <a:fillRect/>
          </a:stretch>
        </p:blipFill>
        <p:spPr bwMode="auto">
          <a:xfrm>
            <a:off x="571500" y="357188"/>
            <a:ext cx="7929563" cy="5946775"/>
          </a:xfrm>
          <a:prstGeom prst="rect">
            <a:avLst/>
          </a:prstGeom>
          <a:noFill/>
          <a:ln w="9525">
            <a:noFill/>
            <a:miter lim="800000"/>
            <a:headEnd/>
            <a:tailEnd/>
          </a:ln>
        </p:spPr>
      </p:pic>
      <p:sp>
        <p:nvSpPr>
          <p:cNvPr id="38916" name="TextBox 5"/>
          <p:cNvSpPr txBox="1">
            <a:spLocks noChangeArrowheads="1"/>
          </p:cNvSpPr>
          <p:nvPr/>
        </p:nvSpPr>
        <p:spPr bwMode="auto">
          <a:xfrm>
            <a:off x="714375" y="344488"/>
            <a:ext cx="3576638" cy="584200"/>
          </a:xfrm>
          <a:prstGeom prst="rect">
            <a:avLst/>
          </a:prstGeom>
          <a:noFill/>
          <a:ln w="9525">
            <a:noFill/>
            <a:miter lim="800000"/>
            <a:headEnd/>
            <a:tailEnd/>
          </a:ln>
        </p:spPr>
        <p:txBody>
          <a:bodyPr wrap="none">
            <a:spAutoFit/>
          </a:bodyPr>
          <a:lstStyle/>
          <a:p>
            <a:r>
              <a:rPr lang="en-GB" sz="3200">
                <a:solidFill>
                  <a:schemeClr val="bg1"/>
                </a:solidFill>
              </a:rPr>
              <a:t>...or your students!</a:t>
            </a:r>
          </a:p>
        </p:txBody>
      </p:sp>
      <p:pic>
        <p:nvPicPr>
          <p:cNvPr id="38917" name="Picture 6" descr="6th sense student.jpg"/>
          <p:cNvPicPr>
            <a:picLocks noChangeAspect="1"/>
          </p:cNvPicPr>
          <p:nvPr/>
        </p:nvPicPr>
        <p:blipFill>
          <a:blip r:embed="rId4"/>
          <a:srcRect/>
          <a:stretch>
            <a:fillRect/>
          </a:stretch>
        </p:blipFill>
        <p:spPr bwMode="auto">
          <a:xfrm>
            <a:off x="2286000" y="1357313"/>
            <a:ext cx="5214938" cy="4148137"/>
          </a:xfrm>
          <a:prstGeom prst="rect">
            <a:avLst/>
          </a:prstGeom>
          <a:noFill/>
          <a:ln w="9525">
            <a:noFill/>
            <a:miter lim="800000"/>
            <a:headEnd/>
            <a:tailEnd/>
          </a:ln>
        </p:spPr>
      </p:pic>
      <p:sp>
        <p:nvSpPr>
          <p:cNvPr id="8"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3857625" y="2500313"/>
            <a:ext cx="4714875" cy="3286125"/>
          </a:xfrm>
          <a:prstGeom prst="ellipse">
            <a:avLst/>
          </a:prstGeom>
          <a:solidFill>
            <a:schemeClr val="tx2">
              <a:lumMod val="40000"/>
              <a:lumOff val="60000"/>
              <a:alpha val="3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4" name="Oval 3"/>
          <p:cNvSpPr/>
          <p:nvPr/>
        </p:nvSpPr>
        <p:spPr>
          <a:xfrm>
            <a:off x="500063" y="2500313"/>
            <a:ext cx="4714875" cy="3286125"/>
          </a:xfrm>
          <a:prstGeom prst="ellipse">
            <a:avLst/>
          </a:prstGeom>
          <a:solidFill>
            <a:srgbClr val="FFFF00">
              <a:alpha val="4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dirty="0"/>
          </a:p>
        </p:txBody>
      </p:sp>
      <p:sp>
        <p:nvSpPr>
          <p:cNvPr id="39940" name="TextBox 6"/>
          <p:cNvSpPr txBox="1">
            <a:spLocks noChangeArrowheads="1"/>
          </p:cNvSpPr>
          <p:nvPr/>
        </p:nvSpPr>
        <p:spPr bwMode="auto">
          <a:xfrm>
            <a:off x="1176338" y="3714750"/>
            <a:ext cx="966787" cy="830263"/>
          </a:xfrm>
          <a:prstGeom prst="rect">
            <a:avLst/>
          </a:prstGeom>
          <a:noFill/>
          <a:ln w="9525">
            <a:noFill/>
            <a:miter lim="800000"/>
            <a:headEnd/>
            <a:tailEnd/>
          </a:ln>
        </p:spPr>
        <p:txBody>
          <a:bodyPr wrap="none">
            <a:spAutoFit/>
          </a:bodyPr>
          <a:lstStyle/>
          <a:p>
            <a:pPr algn="ctr"/>
            <a:r>
              <a:rPr lang="en-GB" sz="2400" b="1">
                <a:latin typeface="Calibri" pitchFamily="34" charset="0"/>
              </a:rPr>
              <a:t>Real </a:t>
            </a:r>
          </a:p>
          <a:p>
            <a:pPr algn="ctr"/>
            <a:r>
              <a:rPr lang="en-GB" sz="2400" b="1">
                <a:latin typeface="Calibri" pitchFamily="34" charset="0"/>
              </a:rPr>
              <a:t>World</a:t>
            </a:r>
          </a:p>
        </p:txBody>
      </p:sp>
      <p:sp>
        <p:nvSpPr>
          <p:cNvPr id="39941" name="TextBox 7"/>
          <p:cNvSpPr txBox="1">
            <a:spLocks noChangeArrowheads="1"/>
          </p:cNvSpPr>
          <p:nvPr/>
        </p:nvSpPr>
        <p:spPr bwMode="auto">
          <a:xfrm>
            <a:off x="7072313" y="3643313"/>
            <a:ext cx="1120775" cy="830262"/>
          </a:xfrm>
          <a:prstGeom prst="rect">
            <a:avLst/>
          </a:prstGeom>
          <a:noFill/>
          <a:ln w="9525">
            <a:noFill/>
            <a:miter lim="800000"/>
            <a:headEnd/>
            <a:tailEnd/>
          </a:ln>
        </p:spPr>
        <p:txBody>
          <a:bodyPr wrap="none">
            <a:spAutoFit/>
          </a:bodyPr>
          <a:lstStyle/>
          <a:p>
            <a:pPr algn="ctr"/>
            <a:r>
              <a:rPr lang="en-GB" sz="2400" b="1">
                <a:latin typeface="Calibri" pitchFamily="34" charset="0"/>
              </a:rPr>
              <a:t>Virtual </a:t>
            </a:r>
          </a:p>
          <a:p>
            <a:pPr algn="ctr"/>
            <a:r>
              <a:rPr lang="en-GB" sz="2400" b="1">
                <a:latin typeface="Calibri" pitchFamily="34" charset="0"/>
              </a:rPr>
              <a:t>World</a:t>
            </a:r>
          </a:p>
        </p:txBody>
      </p:sp>
      <p:sp>
        <p:nvSpPr>
          <p:cNvPr id="39942" name="TextBox 10"/>
          <p:cNvSpPr txBox="1">
            <a:spLocks noChangeArrowheads="1"/>
          </p:cNvSpPr>
          <p:nvPr/>
        </p:nvSpPr>
        <p:spPr bwMode="auto">
          <a:xfrm>
            <a:off x="2944813" y="3792538"/>
            <a:ext cx="1484312" cy="708025"/>
          </a:xfrm>
          <a:prstGeom prst="rect">
            <a:avLst/>
          </a:prstGeom>
          <a:noFill/>
          <a:ln w="9525">
            <a:noFill/>
            <a:miter lim="800000"/>
            <a:headEnd/>
            <a:tailEnd/>
          </a:ln>
        </p:spPr>
        <p:txBody>
          <a:bodyPr wrap="none">
            <a:spAutoFit/>
          </a:bodyPr>
          <a:lstStyle/>
          <a:p>
            <a:pPr algn="ctr"/>
            <a:r>
              <a:rPr lang="en-GB" sz="2000" b="1">
                <a:latin typeface="Calibri" pitchFamily="34" charset="0"/>
              </a:rPr>
              <a:t>Augmented </a:t>
            </a:r>
          </a:p>
          <a:p>
            <a:pPr algn="ctr"/>
            <a:r>
              <a:rPr lang="en-GB" sz="2000" b="1">
                <a:latin typeface="Calibri" pitchFamily="34" charset="0"/>
              </a:rPr>
              <a:t>Reality</a:t>
            </a:r>
          </a:p>
        </p:txBody>
      </p:sp>
      <p:sp>
        <p:nvSpPr>
          <p:cNvPr id="39943" name="TextBox 11"/>
          <p:cNvSpPr txBox="1">
            <a:spLocks noChangeArrowheads="1"/>
          </p:cNvSpPr>
          <p:nvPr/>
        </p:nvSpPr>
        <p:spPr bwMode="auto">
          <a:xfrm>
            <a:off x="4714875" y="3786188"/>
            <a:ext cx="1484313" cy="708025"/>
          </a:xfrm>
          <a:prstGeom prst="rect">
            <a:avLst/>
          </a:prstGeom>
          <a:noFill/>
          <a:ln w="9525">
            <a:noFill/>
            <a:miter lim="800000"/>
            <a:headEnd/>
            <a:tailEnd/>
          </a:ln>
        </p:spPr>
        <p:txBody>
          <a:bodyPr wrap="none">
            <a:spAutoFit/>
          </a:bodyPr>
          <a:lstStyle/>
          <a:p>
            <a:pPr algn="ctr"/>
            <a:r>
              <a:rPr lang="en-GB" sz="2000" b="1">
                <a:latin typeface="Calibri" pitchFamily="34" charset="0"/>
              </a:rPr>
              <a:t>Augmented </a:t>
            </a:r>
          </a:p>
          <a:p>
            <a:pPr algn="ctr"/>
            <a:r>
              <a:rPr lang="en-GB" sz="2000" b="1">
                <a:latin typeface="Calibri" pitchFamily="34" charset="0"/>
              </a:rPr>
              <a:t>Virtuality</a:t>
            </a:r>
          </a:p>
        </p:txBody>
      </p:sp>
      <p:sp>
        <p:nvSpPr>
          <p:cNvPr id="39944" name="TextBox 14"/>
          <p:cNvSpPr txBox="1">
            <a:spLocks noChangeArrowheads="1"/>
          </p:cNvSpPr>
          <p:nvPr/>
        </p:nvSpPr>
        <p:spPr bwMode="auto">
          <a:xfrm>
            <a:off x="2339975" y="214313"/>
            <a:ext cx="4660900" cy="708025"/>
          </a:xfrm>
          <a:prstGeom prst="rect">
            <a:avLst/>
          </a:prstGeom>
          <a:noFill/>
          <a:ln w="9525">
            <a:noFill/>
            <a:miter lim="800000"/>
            <a:headEnd/>
            <a:tailEnd/>
          </a:ln>
        </p:spPr>
        <p:txBody>
          <a:bodyPr wrap="none">
            <a:spAutoFit/>
          </a:bodyPr>
          <a:lstStyle/>
          <a:p>
            <a:r>
              <a:rPr lang="en-GB" sz="4000" b="1">
                <a:latin typeface="Calibri" pitchFamily="34" charset="0"/>
              </a:rPr>
              <a:t>Virtuality Continuum</a:t>
            </a:r>
          </a:p>
        </p:txBody>
      </p:sp>
      <p:sp>
        <p:nvSpPr>
          <p:cNvPr id="39945" name="TextBox 23"/>
          <p:cNvSpPr txBox="1">
            <a:spLocks noChangeArrowheads="1"/>
          </p:cNvSpPr>
          <p:nvPr/>
        </p:nvSpPr>
        <p:spPr bwMode="auto">
          <a:xfrm>
            <a:off x="3143250" y="857250"/>
            <a:ext cx="2862263" cy="307975"/>
          </a:xfrm>
          <a:prstGeom prst="rect">
            <a:avLst/>
          </a:prstGeom>
          <a:noFill/>
          <a:ln w="9525">
            <a:noFill/>
            <a:miter lim="800000"/>
            <a:headEnd/>
            <a:tailEnd/>
          </a:ln>
        </p:spPr>
        <p:txBody>
          <a:bodyPr wrap="none">
            <a:spAutoFit/>
          </a:bodyPr>
          <a:lstStyle/>
          <a:p>
            <a:r>
              <a:rPr lang="en-GB" sz="1400">
                <a:latin typeface="Calibri" pitchFamily="34" charset="0"/>
              </a:rPr>
              <a:t>Where they fit in to the continuum...</a:t>
            </a:r>
          </a:p>
        </p:txBody>
      </p:sp>
      <p:sp>
        <p:nvSpPr>
          <p:cNvPr id="23"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tx1">
                    <a:lumMod val="65000"/>
                    <a:lumOff val="35000"/>
                  </a:schemeClr>
                </a:solidFill>
                <a:latin typeface="Calibri" pitchFamily="34" charset="0"/>
              </a:rPr>
              <a:t>cc  Steve Wheeler, University of Plymouth, 2010</a:t>
            </a:r>
            <a:endParaRPr lang="en-US" sz="1400" dirty="0">
              <a:solidFill>
                <a:schemeClr val="tx1">
                  <a:lumMod val="65000"/>
                  <a:lumOff val="35000"/>
                </a:schemeClr>
              </a:solidFill>
              <a:latin typeface="Calibri" pitchFamily="34" charset="0"/>
            </a:endParaRPr>
          </a:p>
        </p:txBody>
      </p:sp>
      <p:grpSp>
        <p:nvGrpSpPr>
          <p:cNvPr id="2" name="Group 29"/>
          <p:cNvGrpSpPr>
            <a:grpSpLocks/>
          </p:cNvGrpSpPr>
          <p:nvPr/>
        </p:nvGrpSpPr>
        <p:grpSpPr bwMode="auto">
          <a:xfrm>
            <a:off x="1857375" y="1357313"/>
            <a:ext cx="5357813" cy="3429000"/>
            <a:chOff x="1857375" y="1357313"/>
            <a:chExt cx="5357813" cy="3429000"/>
          </a:xfrm>
        </p:grpSpPr>
        <p:sp>
          <p:nvSpPr>
            <p:cNvPr id="39948" name="TextBox 15"/>
            <p:cNvSpPr txBox="1">
              <a:spLocks noChangeArrowheads="1"/>
            </p:cNvSpPr>
            <p:nvPr/>
          </p:nvSpPr>
          <p:spPr bwMode="auto">
            <a:xfrm>
              <a:off x="1857375" y="1357313"/>
              <a:ext cx="1428750" cy="646331"/>
            </a:xfrm>
            <a:prstGeom prst="rect">
              <a:avLst/>
            </a:prstGeom>
            <a:solidFill>
              <a:srgbClr val="C7D9A3"/>
            </a:solidFill>
            <a:ln w="25400">
              <a:solidFill>
                <a:schemeClr val="tx1"/>
              </a:solidFill>
              <a:miter lim="800000"/>
              <a:headEnd/>
              <a:tailEnd/>
            </a:ln>
          </p:spPr>
          <p:txBody>
            <a:bodyPr>
              <a:spAutoFit/>
            </a:bodyPr>
            <a:lstStyle/>
            <a:p>
              <a:pPr algn="ctr"/>
              <a:r>
                <a:rPr lang="en-GB">
                  <a:latin typeface="Calibri" pitchFamily="34" charset="0"/>
                </a:rPr>
                <a:t>Layar,</a:t>
              </a:r>
            </a:p>
            <a:p>
              <a:pPr algn="ctr"/>
              <a:r>
                <a:rPr lang="en-GB">
                  <a:latin typeface="Calibri" pitchFamily="34" charset="0"/>
                </a:rPr>
                <a:t>Pathfinder</a:t>
              </a:r>
            </a:p>
          </p:txBody>
        </p:sp>
        <p:sp>
          <p:nvSpPr>
            <p:cNvPr id="39949" name="TextBox 16"/>
            <p:cNvSpPr txBox="1">
              <a:spLocks noChangeArrowheads="1"/>
            </p:cNvSpPr>
            <p:nvPr/>
          </p:nvSpPr>
          <p:spPr bwMode="auto">
            <a:xfrm>
              <a:off x="5786438" y="1357313"/>
              <a:ext cx="1428750" cy="646331"/>
            </a:xfrm>
            <a:prstGeom prst="rect">
              <a:avLst/>
            </a:prstGeom>
            <a:solidFill>
              <a:srgbClr val="9BB7D9"/>
            </a:solidFill>
            <a:ln w="25400">
              <a:solidFill>
                <a:schemeClr val="tx1"/>
              </a:solidFill>
              <a:miter lim="800000"/>
              <a:headEnd/>
              <a:tailEnd/>
            </a:ln>
          </p:spPr>
          <p:txBody>
            <a:bodyPr>
              <a:spAutoFit/>
            </a:bodyPr>
            <a:lstStyle/>
            <a:p>
              <a:pPr algn="ctr"/>
              <a:r>
                <a:rPr lang="en-GB">
                  <a:latin typeface="Calibri" pitchFamily="34" charset="0"/>
                </a:rPr>
                <a:t>6</a:t>
              </a:r>
              <a:r>
                <a:rPr lang="en-GB" baseline="30000">
                  <a:latin typeface="Calibri" pitchFamily="34" charset="0"/>
                </a:rPr>
                <a:t>th</a:t>
              </a:r>
              <a:r>
                <a:rPr lang="en-GB">
                  <a:latin typeface="Calibri" pitchFamily="34" charset="0"/>
                </a:rPr>
                <a:t> Sense</a:t>
              </a:r>
            </a:p>
            <a:p>
              <a:pPr algn="ctr"/>
              <a:endParaRPr lang="en-GB">
                <a:latin typeface="Calibri" pitchFamily="34" charset="0"/>
              </a:endParaRPr>
            </a:p>
          </p:txBody>
        </p:sp>
        <p:cxnSp>
          <p:nvCxnSpPr>
            <p:cNvPr id="19" name="Straight Arrow Connector 18"/>
            <p:cNvCxnSpPr>
              <a:endCxn id="39948" idx="2"/>
            </p:cNvCxnSpPr>
            <p:nvPr/>
          </p:nvCxnSpPr>
          <p:spPr>
            <a:xfrm rot="16200000" flipV="1">
              <a:off x="2216150" y="2359025"/>
              <a:ext cx="1568450" cy="85725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39949" idx="2"/>
            </p:cNvCxnSpPr>
            <p:nvPr/>
          </p:nvCxnSpPr>
          <p:spPr>
            <a:xfrm rot="5400000" flipH="1" flipV="1">
              <a:off x="5287963" y="2359025"/>
              <a:ext cx="1568450" cy="857250"/>
            </a:xfrm>
            <a:prstGeom prst="straightConnector1">
              <a:avLst/>
            </a:prstGeom>
            <a:ln w="2540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3" name="Group 26"/>
            <p:cNvGrpSpPr>
              <a:grpSpLocks/>
            </p:cNvGrpSpPr>
            <p:nvPr/>
          </p:nvGrpSpPr>
          <p:grpSpPr bwMode="auto">
            <a:xfrm>
              <a:off x="2500313" y="3571875"/>
              <a:ext cx="4071937" cy="1214438"/>
              <a:chOff x="2500313" y="3571875"/>
              <a:chExt cx="4071937" cy="1214438"/>
            </a:xfrm>
          </p:grpSpPr>
          <p:sp>
            <p:nvSpPr>
              <p:cNvPr id="22" name="Oval 21"/>
              <p:cNvSpPr/>
              <p:nvPr/>
            </p:nvSpPr>
            <p:spPr>
              <a:xfrm>
                <a:off x="4429125" y="3571875"/>
                <a:ext cx="2143125" cy="1214438"/>
              </a:xfrm>
              <a:prstGeom prst="ellipse">
                <a:avLst/>
              </a:pr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1" name="Oval 20"/>
              <p:cNvSpPr/>
              <p:nvPr/>
            </p:nvSpPr>
            <p:spPr>
              <a:xfrm>
                <a:off x="2500313" y="3571875"/>
                <a:ext cx="2143125" cy="1214438"/>
              </a:xfrm>
              <a:prstGeom prst="ellipse">
                <a:avLst/>
              </a:prstGeom>
              <a:solidFill>
                <a:schemeClr val="accent1">
                  <a:alpha val="41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grpSp>
      </p:gr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Picture 3" descr="laptop.jpg"/>
          <p:cNvPicPr>
            <a:picLocks noChangeAspect="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5"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chemeClr val="bg1">
                    <a:lumMod val="95000"/>
                  </a:schemeClr>
                </a:solidFill>
                <a:latin typeface="Calibri" pitchFamily="34" charset="0"/>
              </a:rPr>
              <a:t>cc</a:t>
            </a:r>
            <a:r>
              <a:rPr lang="en-GB" sz="1400" dirty="0">
                <a:solidFill>
                  <a:srgbClr val="002060"/>
                </a:solidFill>
                <a:latin typeface="Calibri" pitchFamily="34" charset="0"/>
              </a:rPr>
              <a:t>  Steve Wheeler, University of Plymouth, 2010</a:t>
            </a:r>
            <a:endParaRPr lang="en-US" sz="1400" dirty="0">
              <a:solidFill>
                <a:srgbClr val="002060"/>
              </a:solidFill>
              <a:latin typeface="Calibri" pitchFamily="34" charset="0"/>
            </a:endParaRPr>
          </a:p>
        </p:txBody>
      </p:sp>
      <p:sp>
        <p:nvSpPr>
          <p:cNvPr id="6" name="Title 1"/>
          <p:cNvSpPr>
            <a:spLocks noGrp="1"/>
          </p:cNvSpPr>
          <p:nvPr>
            <p:ph type="title"/>
          </p:nvPr>
        </p:nvSpPr>
        <p:spPr>
          <a:xfrm>
            <a:off x="414338" y="-71438"/>
            <a:ext cx="8229600" cy="1143001"/>
          </a:xfrm>
        </p:spPr>
        <p:txBody>
          <a:bodyPr/>
          <a:lstStyle/>
          <a:p>
            <a:pPr>
              <a:defRPr/>
            </a:pPr>
            <a:r>
              <a:rPr lang="en-GB" b="1" dirty="0" smtClean="0">
                <a:solidFill>
                  <a:schemeClr val="tx2">
                    <a:lumMod val="75000"/>
                  </a:schemeClr>
                </a:solidFill>
              </a:rPr>
              <a:t>Some possible smart tech uses</a:t>
            </a:r>
            <a:endParaRPr lang="en-GB" b="1" dirty="0">
              <a:solidFill>
                <a:schemeClr val="tx2">
                  <a:lumMod val="75000"/>
                </a:schemeClr>
              </a:solidFill>
            </a:endParaRPr>
          </a:p>
        </p:txBody>
      </p:sp>
      <p:sp>
        <p:nvSpPr>
          <p:cNvPr id="7" name="Content Placeholder 2"/>
          <p:cNvSpPr>
            <a:spLocks noGrp="1"/>
          </p:cNvSpPr>
          <p:nvPr>
            <p:ph idx="1"/>
          </p:nvPr>
        </p:nvSpPr>
        <p:spPr>
          <a:xfrm>
            <a:off x="428625" y="1000125"/>
            <a:ext cx="7643813" cy="4525963"/>
          </a:xfrm>
        </p:spPr>
        <p:txBody>
          <a:bodyPr/>
          <a:lstStyle/>
          <a:p>
            <a:pPr>
              <a:defRPr/>
            </a:pPr>
            <a:r>
              <a:rPr lang="en-GB" b="1" dirty="0" smtClean="0">
                <a:solidFill>
                  <a:schemeClr val="tx2">
                    <a:lumMod val="75000"/>
                  </a:schemeClr>
                </a:solidFill>
              </a:rPr>
              <a:t>Informal, self organised learning</a:t>
            </a:r>
          </a:p>
          <a:p>
            <a:pPr>
              <a:defRPr/>
            </a:pPr>
            <a:r>
              <a:rPr lang="en-GB" b="1" dirty="0" smtClean="0">
                <a:solidFill>
                  <a:schemeClr val="tx2">
                    <a:lumMod val="75000"/>
                  </a:schemeClr>
                </a:solidFill>
              </a:rPr>
              <a:t>Problem based learning</a:t>
            </a:r>
          </a:p>
          <a:p>
            <a:pPr>
              <a:defRPr/>
            </a:pPr>
            <a:r>
              <a:rPr lang="en-GB" b="1" dirty="0" smtClean="0">
                <a:solidFill>
                  <a:schemeClr val="tx2">
                    <a:lumMod val="75000"/>
                  </a:schemeClr>
                </a:solidFill>
              </a:rPr>
              <a:t>Group based activities</a:t>
            </a:r>
          </a:p>
          <a:p>
            <a:pPr>
              <a:defRPr/>
            </a:pPr>
            <a:r>
              <a:rPr lang="en-GB" b="1" dirty="0" smtClean="0">
                <a:solidFill>
                  <a:schemeClr val="tx2">
                    <a:lumMod val="75000"/>
                  </a:schemeClr>
                </a:solidFill>
              </a:rPr>
              <a:t>Outdoor learning</a:t>
            </a:r>
          </a:p>
          <a:p>
            <a:pPr>
              <a:defRPr/>
            </a:pPr>
            <a:r>
              <a:rPr lang="en-GB" b="1" dirty="0" smtClean="0">
                <a:solidFill>
                  <a:schemeClr val="tx2">
                    <a:lumMod val="75000"/>
                  </a:schemeClr>
                </a:solidFill>
              </a:rPr>
              <a:t>Independent study</a:t>
            </a:r>
          </a:p>
          <a:p>
            <a:pPr>
              <a:defRPr/>
            </a:pPr>
            <a:r>
              <a:rPr lang="en-GB" b="1" dirty="0" smtClean="0">
                <a:solidFill>
                  <a:schemeClr val="tx2">
                    <a:lumMod val="75000"/>
                  </a:schemeClr>
                </a:solidFill>
              </a:rPr>
              <a:t>Distance learning</a:t>
            </a:r>
          </a:p>
          <a:p>
            <a:pPr>
              <a:defRPr/>
            </a:pPr>
            <a:r>
              <a:rPr lang="en-GB" b="1" dirty="0" smtClean="0">
                <a:solidFill>
                  <a:schemeClr val="tx2">
                    <a:lumMod val="75000"/>
                  </a:schemeClr>
                </a:solidFill>
              </a:rPr>
              <a:t>Blended learning</a:t>
            </a:r>
            <a:endParaRPr lang="en-GB" b="1" dirty="0">
              <a:solidFill>
                <a:schemeClr val="tx2">
                  <a:lumMod val="75000"/>
                </a:schemeClr>
              </a:solidFill>
            </a:endParaRPr>
          </a:p>
        </p:txBody>
      </p:sp>
      <p:sp>
        <p:nvSpPr>
          <p:cNvPr id="8" name="Rectangle 7"/>
          <p:cNvSpPr/>
          <p:nvPr/>
        </p:nvSpPr>
        <p:spPr>
          <a:xfrm>
            <a:off x="7386638" y="6367463"/>
            <a:ext cx="1471612" cy="276225"/>
          </a:xfrm>
          <a:prstGeom prst="rect">
            <a:avLst/>
          </a:prstGeom>
        </p:spPr>
        <p:txBody>
          <a:bodyPr wrap="none">
            <a:spAutoFit/>
          </a:bodyPr>
          <a:lstStyle/>
          <a:p>
            <a:pPr>
              <a:defRPr/>
            </a:pPr>
            <a:r>
              <a:rPr lang="en-GB" sz="1200" dirty="0">
                <a:solidFill>
                  <a:schemeClr val="bg1">
                    <a:lumMod val="75000"/>
                  </a:schemeClr>
                </a:solidFill>
              </a:rPr>
              <a:t>pointlessbanter.net</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5" descr="broken_glass.jpg"/>
          <p:cNvPicPr>
            <a:picLocks noChangeAspect="1"/>
          </p:cNvPicPr>
          <p:nvPr/>
        </p:nvPicPr>
        <p:blipFill>
          <a:blip r:embed="rId3">
            <a:lum bright="60000"/>
          </a:blip>
          <a:srcRect/>
          <a:stretch>
            <a:fillRect/>
          </a:stretch>
        </p:blipFill>
        <p:spPr bwMode="auto">
          <a:xfrm>
            <a:off x="0" y="0"/>
            <a:ext cx="9144000" cy="6858000"/>
          </a:xfrm>
          <a:prstGeom prst="rect">
            <a:avLst/>
          </a:prstGeom>
          <a:noFill/>
          <a:ln w="9525">
            <a:noFill/>
            <a:miter lim="800000"/>
            <a:headEnd/>
            <a:tailEnd/>
          </a:ln>
        </p:spPr>
      </p:pic>
      <p:sp>
        <p:nvSpPr>
          <p:cNvPr id="41987" name="Title 1"/>
          <p:cNvSpPr>
            <a:spLocks noGrp="1"/>
          </p:cNvSpPr>
          <p:nvPr>
            <p:ph type="title"/>
          </p:nvPr>
        </p:nvSpPr>
        <p:spPr>
          <a:xfrm>
            <a:off x="457200" y="0"/>
            <a:ext cx="8229600" cy="1143000"/>
          </a:xfrm>
        </p:spPr>
        <p:txBody>
          <a:bodyPr/>
          <a:lstStyle/>
          <a:p>
            <a:pPr eaLnBrk="1" hangingPunct="1"/>
            <a:r>
              <a:rPr lang="en-GB" b="1" smtClean="0"/>
              <a:t>Some issues with Smart Devices</a:t>
            </a:r>
          </a:p>
        </p:txBody>
      </p:sp>
      <p:sp>
        <p:nvSpPr>
          <p:cNvPr id="41988" name="Content Placeholder 2"/>
          <p:cNvSpPr>
            <a:spLocks noGrp="1"/>
          </p:cNvSpPr>
          <p:nvPr>
            <p:ph idx="1"/>
          </p:nvPr>
        </p:nvSpPr>
        <p:spPr>
          <a:xfrm>
            <a:off x="285750" y="1760538"/>
            <a:ext cx="8229600" cy="4525962"/>
          </a:xfrm>
        </p:spPr>
        <p:txBody>
          <a:bodyPr/>
          <a:lstStyle/>
          <a:p>
            <a:pPr eaLnBrk="1" hangingPunct="1"/>
            <a:r>
              <a:rPr lang="en-GB" sz="3600" b="1" smtClean="0"/>
              <a:t>Personalised learning?</a:t>
            </a:r>
          </a:p>
          <a:p>
            <a:pPr eaLnBrk="1" hangingPunct="1"/>
            <a:r>
              <a:rPr lang="en-GB" sz="3600" b="1" smtClean="0"/>
              <a:t>Connectivity </a:t>
            </a:r>
          </a:p>
          <a:p>
            <a:pPr eaLnBrk="1" hangingPunct="1"/>
            <a:r>
              <a:rPr lang="en-GB" sz="3600" b="1" smtClean="0"/>
              <a:t>Choosing a device</a:t>
            </a:r>
          </a:p>
          <a:p>
            <a:pPr eaLnBrk="1" hangingPunct="1"/>
            <a:r>
              <a:rPr lang="en-GB" sz="3600" b="1" smtClean="0"/>
              <a:t>Learning how to use it</a:t>
            </a:r>
          </a:p>
          <a:p>
            <a:pPr eaLnBrk="1" hangingPunct="1"/>
            <a:r>
              <a:rPr lang="en-GB" sz="3600" b="1" smtClean="0"/>
              <a:t>Learning what it can be used for</a:t>
            </a:r>
          </a:p>
          <a:p>
            <a:pPr eaLnBrk="1" hangingPunct="1"/>
            <a:r>
              <a:rPr lang="en-GB" sz="3600" b="1" smtClean="0"/>
              <a:t>Bandwidth availability</a:t>
            </a:r>
          </a:p>
        </p:txBody>
      </p:sp>
      <p:sp>
        <p:nvSpPr>
          <p:cNvPr id="41989"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a:solidFill>
                  <a:srgbClr val="002060"/>
                </a:solidFill>
                <a:latin typeface="Calibri" pitchFamily="34" charset="0"/>
              </a:rPr>
              <a:t>cc  Steve Wheeler, University of Plymouth, 2010</a:t>
            </a:r>
            <a:endParaRPr lang="en-US" sz="1400">
              <a:solidFill>
                <a:srgbClr val="002060"/>
              </a:solidFill>
              <a:latin typeface="Calibri" pitchFamily="34" charset="0"/>
            </a:endParaRPr>
          </a:p>
        </p:txBody>
      </p:sp>
      <p:sp>
        <p:nvSpPr>
          <p:cNvPr id="41990" name="Rectangle 6"/>
          <p:cNvSpPr>
            <a:spLocks noChangeArrowheads="1"/>
          </p:cNvSpPr>
          <p:nvPr/>
        </p:nvSpPr>
        <p:spPr bwMode="auto">
          <a:xfrm>
            <a:off x="3498850" y="6416675"/>
            <a:ext cx="2359025" cy="277813"/>
          </a:xfrm>
          <a:prstGeom prst="rect">
            <a:avLst/>
          </a:prstGeom>
          <a:noFill/>
          <a:ln w="9525">
            <a:noFill/>
            <a:miter lim="800000"/>
            <a:headEnd/>
            <a:tailEnd/>
          </a:ln>
        </p:spPr>
        <p:txBody>
          <a:bodyPr wrap="none">
            <a:spAutoFit/>
          </a:bodyPr>
          <a:lstStyle/>
          <a:p>
            <a:r>
              <a:rPr lang="en-GB" sz="1200"/>
              <a:t>scavenging.files.wordpress.com</a:t>
            </a: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rot="21329166">
            <a:off x="-279323" y="377340"/>
            <a:ext cx="9746790" cy="6048672"/>
          </a:xfrm>
          <a:prstGeom prst="rect">
            <a:avLst/>
          </a:prstGeom>
          <a:solidFill>
            <a:srgbClr val="DCFC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4857771" y="1203131"/>
            <a:ext cx="3818685" cy="5539978"/>
          </a:xfrm>
          <a:prstGeom prst="rect">
            <a:avLst/>
          </a:prstGeom>
          <a:noFill/>
        </p:spPr>
        <p:txBody>
          <a:bodyPr wrap="square">
            <a:spAutoFit/>
          </a:bodyPr>
          <a:lstStyle/>
          <a:p>
            <a:pPr fontAlgn="auto">
              <a:spcBef>
                <a:spcPts val="0"/>
              </a:spcBef>
              <a:spcAft>
                <a:spcPts val="0"/>
              </a:spcAft>
              <a:defRPr/>
            </a:pPr>
            <a:r>
              <a:rPr lang="en-GB" sz="3600" i="1" dirty="0">
                <a:solidFill>
                  <a:srgbClr val="002060"/>
                </a:solidFill>
                <a:latin typeface="+mn-lt"/>
                <a:cs typeface="+mn-cs"/>
              </a:rPr>
              <a:t>“All too often today we are giving young people cut flowers when we should be teaching them to grow their own </a:t>
            </a:r>
            <a:r>
              <a:rPr lang="en-GB" sz="3600" i="1" dirty="0" smtClean="0">
                <a:solidFill>
                  <a:srgbClr val="002060"/>
                </a:solidFill>
                <a:latin typeface="+mn-lt"/>
                <a:cs typeface="+mn-cs"/>
              </a:rPr>
              <a:t>plants.”</a:t>
            </a:r>
          </a:p>
          <a:p>
            <a:pPr fontAlgn="auto">
              <a:spcBef>
                <a:spcPts val="0"/>
              </a:spcBef>
              <a:spcAft>
                <a:spcPts val="0"/>
              </a:spcAft>
              <a:defRPr/>
            </a:pPr>
            <a:endParaRPr lang="en-GB" sz="3600" b="1" dirty="0">
              <a:solidFill>
                <a:srgbClr val="002060"/>
              </a:solidFill>
              <a:latin typeface="+mn-lt"/>
              <a:cs typeface="+mn-cs"/>
            </a:endParaRPr>
          </a:p>
          <a:p>
            <a:pPr fontAlgn="auto">
              <a:spcBef>
                <a:spcPts val="0"/>
              </a:spcBef>
              <a:spcAft>
                <a:spcPts val="0"/>
              </a:spcAft>
              <a:defRPr/>
            </a:pPr>
            <a:r>
              <a:rPr lang="en-GB" sz="3000" dirty="0">
                <a:solidFill>
                  <a:srgbClr val="002060"/>
                </a:solidFill>
                <a:latin typeface="+mn-lt"/>
                <a:cs typeface="+mn-cs"/>
              </a:rPr>
              <a:t>-</a:t>
            </a:r>
            <a:r>
              <a:rPr lang="en-GB" sz="3000" dirty="0" smtClean="0">
                <a:solidFill>
                  <a:srgbClr val="002060"/>
                </a:solidFill>
                <a:latin typeface="+mn-lt"/>
                <a:cs typeface="+mn-cs"/>
              </a:rPr>
              <a:t> </a:t>
            </a:r>
            <a:r>
              <a:rPr lang="en-GB" sz="3000" dirty="0">
                <a:solidFill>
                  <a:srgbClr val="002060"/>
                </a:solidFill>
                <a:latin typeface="+mn-lt"/>
                <a:cs typeface="+mn-cs"/>
              </a:rPr>
              <a:t>John W Gardner</a:t>
            </a:r>
          </a:p>
          <a:p>
            <a:pPr fontAlgn="auto">
              <a:spcBef>
                <a:spcPts val="0"/>
              </a:spcBef>
              <a:spcAft>
                <a:spcPts val="0"/>
              </a:spcAft>
              <a:defRPr/>
            </a:pPr>
            <a:endParaRPr lang="en-GB" sz="3600" b="1" dirty="0">
              <a:solidFill>
                <a:srgbClr val="002060"/>
              </a:solidFill>
              <a:latin typeface="+mn-lt"/>
              <a:cs typeface="+mn-cs"/>
            </a:endParaRPr>
          </a:p>
        </p:txBody>
      </p:sp>
      <p:sp>
        <p:nvSpPr>
          <p:cNvPr id="46084"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solidFill>
                  <a:srgbClr val="002060"/>
                </a:solidFill>
                <a:latin typeface="Calibri" pitchFamily="34" charset="0"/>
              </a:rPr>
              <a:t>cc  Steve Wheeler, University of Plymouth, </a:t>
            </a:r>
            <a:r>
              <a:rPr lang="en-GB" sz="1400" dirty="0" smtClean="0">
                <a:solidFill>
                  <a:srgbClr val="002060"/>
                </a:solidFill>
                <a:latin typeface="Calibri" pitchFamily="34" charset="0"/>
              </a:rPr>
              <a:t>2010</a:t>
            </a:r>
            <a:endParaRPr lang="en-US" sz="1400" dirty="0">
              <a:solidFill>
                <a:srgbClr val="002060"/>
              </a:solidFill>
              <a:latin typeface="Calibri" pitchFamily="34" charset="0"/>
            </a:endParaRPr>
          </a:p>
        </p:txBody>
      </p:sp>
      <p:sp>
        <p:nvSpPr>
          <p:cNvPr id="46085" name="Rectangle 5"/>
          <p:cNvSpPr>
            <a:spLocks noChangeArrowheads="1"/>
          </p:cNvSpPr>
          <p:nvPr/>
        </p:nvSpPr>
        <p:spPr bwMode="auto">
          <a:xfrm>
            <a:off x="3571875" y="6500813"/>
            <a:ext cx="5357813" cy="277812"/>
          </a:xfrm>
          <a:prstGeom prst="rect">
            <a:avLst/>
          </a:prstGeom>
          <a:noFill/>
          <a:ln w="9525">
            <a:noFill/>
            <a:miter lim="800000"/>
            <a:headEnd/>
            <a:tailEnd/>
          </a:ln>
        </p:spPr>
        <p:txBody>
          <a:bodyPr>
            <a:spAutoFit/>
          </a:bodyPr>
          <a:lstStyle/>
          <a:p>
            <a:r>
              <a:rPr lang="en-GB" sz="1200">
                <a:solidFill>
                  <a:schemeClr val="bg1"/>
                </a:solidFill>
              </a:rPr>
              <a:t>http://www.freedigitalphotos.net/image/s_flowers-lost-gardens-of-heligan.jpg</a:t>
            </a:r>
          </a:p>
        </p:txBody>
      </p:sp>
      <p:grpSp>
        <p:nvGrpSpPr>
          <p:cNvPr id="2" name="Group 6"/>
          <p:cNvGrpSpPr/>
          <p:nvPr/>
        </p:nvGrpSpPr>
        <p:grpSpPr>
          <a:xfrm>
            <a:off x="539552" y="404664"/>
            <a:ext cx="4044610" cy="5749607"/>
            <a:chOff x="539552" y="260648"/>
            <a:chExt cx="4044610" cy="5749607"/>
          </a:xfrm>
        </p:grpSpPr>
        <p:sp>
          <p:nvSpPr>
            <p:cNvPr id="5" name="Rectangle 4"/>
            <p:cNvSpPr/>
            <p:nvPr/>
          </p:nvSpPr>
          <p:spPr>
            <a:xfrm>
              <a:off x="1289609" y="5733256"/>
              <a:ext cx="2130263" cy="276999"/>
            </a:xfrm>
            <a:prstGeom prst="rect">
              <a:avLst/>
            </a:prstGeom>
          </p:spPr>
          <p:txBody>
            <a:bodyPr wrap="none">
              <a:spAutoFit/>
            </a:bodyPr>
            <a:lstStyle/>
            <a:p>
              <a:r>
                <a:rPr lang="en-GB" sz="1200" dirty="0" smtClean="0"/>
                <a:t>http://www.newcastle.edu.au</a:t>
              </a:r>
              <a:endParaRPr lang="en-GB" sz="1200" dirty="0"/>
            </a:p>
          </p:txBody>
        </p:sp>
        <p:pic>
          <p:nvPicPr>
            <p:cNvPr id="6" name="Picture 5" descr="student lecture.bmp"/>
            <p:cNvPicPr>
              <a:picLocks noChangeAspect="1"/>
            </p:cNvPicPr>
            <p:nvPr/>
          </p:nvPicPr>
          <p:blipFill>
            <a:blip r:embed="rId3" cstate="print"/>
            <a:stretch>
              <a:fillRect/>
            </a:stretch>
          </p:blipFill>
          <p:spPr>
            <a:xfrm>
              <a:off x="539552" y="260648"/>
              <a:ext cx="4044610" cy="5400600"/>
            </a:xfrm>
            <a:prstGeom prst="rect">
              <a:avLst/>
            </a:prstGeom>
          </p:spPr>
        </p:pic>
      </p:grpSp>
      <p:sp>
        <p:nvSpPr>
          <p:cNvPr id="9" name="Rectangle 2"/>
          <p:cNvSpPr txBox="1">
            <a:spLocks noChangeArrowheads="1"/>
          </p:cNvSpPr>
          <p:nvPr/>
        </p:nvSpPr>
        <p:spPr bwMode="auto">
          <a:xfrm>
            <a:off x="4572000" y="116632"/>
            <a:ext cx="3898776" cy="1143000"/>
          </a:xfrm>
          <a:prstGeom prst="rect">
            <a:avLst/>
          </a:prstGeom>
          <a:noFill/>
          <a:ln w="9525">
            <a:noFill/>
            <a:miter lim="800000"/>
            <a:headEnd/>
            <a:tailEnd/>
          </a:ln>
        </p:spPr>
        <p:txBody>
          <a:bodyPr anchor="ctr"/>
          <a:lstStyle/>
          <a:p>
            <a:pPr algn="ctr">
              <a:defRPr/>
            </a:pPr>
            <a:r>
              <a:rPr lang="en-GB" sz="4400" b="1" dirty="0" smtClean="0">
                <a:solidFill>
                  <a:srgbClr val="C00000"/>
                </a:solidFill>
                <a:latin typeface="Arial" pitchFamily="34" charset="0"/>
                <a:ea typeface="+mj-ea"/>
                <a:cs typeface="Arial" pitchFamily="34" charset="0"/>
              </a:rPr>
              <a:t>The future?</a:t>
            </a:r>
            <a:endParaRPr lang="en-GB" sz="4400" b="1" dirty="0">
              <a:solidFill>
                <a:srgbClr val="C00000"/>
              </a:solidFill>
              <a:latin typeface="Arial" pitchFamily="34" charset="0"/>
              <a:ea typeface="+mj-ea"/>
              <a:cs typeface="Arial"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0"/>
            <a:ext cx="9144000" cy="6858000"/>
          </a:xfrm>
          <a:prstGeom prst="rect">
            <a:avLst/>
          </a:prstGeom>
          <a:solidFill>
            <a:schemeClr val="bg1">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5" name="TextBox 4"/>
          <p:cNvSpPr txBox="1"/>
          <p:nvPr/>
        </p:nvSpPr>
        <p:spPr>
          <a:xfrm>
            <a:off x="5000625" y="2085975"/>
            <a:ext cx="3643341" cy="3538538"/>
          </a:xfrm>
          <a:prstGeom prst="rect">
            <a:avLst/>
          </a:prstGeom>
          <a:noFill/>
        </p:spPr>
        <p:txBody>
          <a:bodyPr wrap="square">
            <a:spAutoFit/>
          </a:bodyPr>
          <a:lstStyle/>
          <a:p>
            <a:pPr>
              <a:defRPr/>
            </a:pPr>
            <a:r>
              <a:rPr lang="en-GB" sz="3200" i="1" dirty="0">
                <a:solidFill>
                  <a:schemeClr val="bg1"/>
                </a:solidFill>
                <a:latin typeface="+mj-lt"/>
              </a:rPr>
              <a:t>“For the first time we are preparing students for a future we cannot clearly describe.”</a:t>
            </a:r>
          </a:p>
          <a:p>
            <a:pPr>
              <a:defRPr/>
            </a:pPr>
            <a:r>
              <a:rPr lang="en-GB" sz="3200" dirty="0">
                <a:solidFill>
                  <a:schemeClr val="bg1"/>
                </a:solidFill>
                <a:latin typeface="+mj-lt"/>
              </a:rPr>
              <a:t> </a:t>
            </a:r>
          </a:p>
          <a:p>
            <a:pPr>
              <a:defRPr/>
            </a:pPr>
            <a:r>
              <a:rPr lang="en-GB" sz="3200" dirty="0">
                <a:solidFill>
                  <a:schemeClr val="bg1"/>
                </a:solidFill>
                <a:latin typeface="+mj-lt"/>
              </a:rPr>
              <a:t> </a:t>
            </a:r>
            <a:r>
              <a:rPr lang="en-GB" sz="3200" dirty="0">
                <a:solidFill>
                  <a:schemeClr val="bg1"/>
                </a:solidFill>
                <a:latin typeface="Calibri" pitchFamily="34" charset="0"/>
              </a:rPr>
              <a:t>–</a:t>
            </a:r>
            <a:r>
              <a:rPr lang="en-GB" sz="3200" dirty="0">
                <a:solidFill>
                  <a:srgbClr val="00B0F0"/>
                </a:solidFill>
                <a:latin typeface="Calibri" pitchFamily="34" charset="0"/>
              </a:rPr>
              <a:t> </a:t>
            </a:r>
            <a:r>
              <a:rPr lang="en-GB" sz="3200" dirty="0">
                <a:solidFill>
                  <a:schemeClr val="bg1"/>
                </a:solidFill>
                <a:latin typeface="+mj-lt"/>
              </a:rPr>
              <a:t>David </a:t>
            </a:r>
            <a:r>
              <a:rPr lang="en-GB" sz="3200" dirty="0" err="1">
                <a:solidFill>
                  <a:schemeClr val="bg1"/>
                </a:solidFill>
                <a:latin typeface="+mj-lt"/>
              </a:rPr>
              <a:t>Warlick</a:t>
            </a:r>
            <a:endParaRPr lang="en-GB" sz="3200" dirty="0">
              <a:solidFill>
                <a:schemeClr val="bg1"/>
              </a:solidFill>
              <a:latin typeface="+mj-lt"/>
            </a:endParaRPr>
          </a:p>
        </p:txBody>
      </p:sp>
      <p:pic>
        <p:nvPicPr>
          <p:cNvPr id="9220" name="Picture 2" descr="http://communications.nottingham.ac.uk/SiteData/Root/Image/Podcast%20Images/comms%20students%202.jpg"/>
          <p:cNvPicPr>
            <a:picLocks noChangeAspect="1" noChangeArrowheads="1"/>
          </p:cNvPicPr>
          <p:nvPr/>
        </p:nvPicPr>
        <p:blipFill>
          <a:blip r:embed="rId3"/>
          <a:srcRect/>
          <a:stretch>
            <a:fillRect/>
          </a:stretch>
        </p:blipFill>
        <p:spPr bwMode="auto">
          <a:xfrm>
            <a:off x="368300" y="-357188"/>
            <a:ext cx="4418013" cy="6643688"/>
          </a:xfrm>
          <a:prstGeom prst="rect">
            <a:avLst/>
          </a:prstGeom>
          <a:noFill/>
          <a:ln w="9525">
            <a:noFill/>
            <a:miter lim="800000"/>
            <a:headEnd/>
            <a:tailEnd/>
          </a:ln>
        </p:spPr>
      </p:pic>
      <p:sp>
        <p:nvSpPr>
          <p:cNvPr id="7" name="Rectangle 6"/>
          <p:cNvSpPr/>
          <p:nvPr/>
        </p:nvSpPr>
        <p:spPr>
          <a:xfrm>
            <a:off x="142875" y="-214313"/>
            <a:ext cx="5000625" cy="11430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222"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a:latin typeface="Calibri" pitchFamily="34" charset="0"/>
              </a:rPr>
              <a:t>cc  Steve Wheeler, University of Plymouth, 2009</a:t>
            </a:r>
            <a:endParaRPr lang="en-US" sz="1400">
              <a:latin typeface="Calibri" pitchFamily="34" charset="0"/>
            </a:endParaRPr>
          </a:p>
        </p:txBody>
      </p:sp>
      <p:sp>
        <p:nvSpPr>
          <p:cNvPr id="9223" name="Rectangle 7"/>
          <p:cNvSpPr>
            <a:spLocks noChangeArrowheads="1"/>
          </p:cNvSpPr>
          <p:nvPr/>
        </p:nvSpPr>
        <p:spPr bwMode="auto">
          <a:xfrm>
            <a:off x="642938" y="6396038"/>
            <a:ext cx="4572000" cy="277812"/>
          </a:xfrm>
          <a:prstGeom prst="rect">
            <a:avLst/>
          </a:prstGeom>
          <a:noFill/>
          <a:ln w="9525">
            <a:noFill/>
            <a:miter lim="800000"/>
            <a:headEnd/>
            <a:tailEnd/>
          </a:ln>
        </p:spPr>
        <p:txBody>
          <a:bodyPr>
            <a:spAutoFit/>
          </a:bodyPr>
          <a:lstStyle/>
          <a:p>
            <a:r>
              <a:rPr lang="en-GB" sz="1200">
                <a:solidFill>
                  <a:schemeClr val="bg1"/>
                </a:solidFill>
              </a:rPr>
              <a:t>http://communications.nottingham.ac.uk/podcasts/</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3" descr="stooges.jpg"/>
          <p:cNvPicPr>
            <a:picLocks noChangeAspect="1"/>
          </p:cNvPicPr>
          <p:nvPr/>
        </p:nvPicPr>
        <p:blipFill>
          <a:blip r:embed="rId3" cstate="print"/>
          <a:srcRect/>
          <a:stretch>
            <a:fillRect/>
          </a:stretch>
        </p:blipFill>
        <p:spPr bwMode="auto">
          <a:xfrm>
            <a:off x="0" y="0"/>
            <a:ext cx="9132888" cy="6858000"/>
          </a:xfrm>
          <a:prstGeom prst="rect">
            <a:avLst/>
          </a:prstGeom>
          <a:noFill/>
          <a:ln w="9525">
            <a:noFill/>
            <a:miter lim="800000"/>
            <a:headEnd/>
            <a:tailEnd/>
          </a:ln>
        </p:spPr>
      </p:pic>
      <p:sp>
        <p:nvSpPr>
          <p:cNvPr id="5" name="Rectangle 4"/>
          <p:cNvSpPr/>
          <p:nvPr/>
        </p:nvSpPr>
        <p:spPr>
          <a:xfrm>
            <a:off x="0" y="6550025"/>
            <a:ext cx="1695450" cy="307975"/>
          </a:xfrm>
          <a:prstGeom prst="rect">
            <a:avLst/>
          </a:prstGeom>
        </p:spPr>
        <p:txBody>
          <a:bodyPr wrap="none">
            <a:spAutoFit/>
          </a:bodyPr>
          <a:lstStyle/>
          <a:p>
            <a:pPr fontAlgn="auto">
              <a:spcBef>
                <a:spcPts val="0"/>
              </a:spcBef>
              <a:spcAft>
                <a:spcPts val="0"/>
              </a:spcAft>
              <a:defRPr/>
            </a:pPr>
            <a:r>
              <a:rPr lang="en-GB" sz="1400" dirty="0">
                <a:solidFill>
                  <a:schemeClr val="bg1">
                    <a:lumMod val="65000"/>
                  </a:schemeClr>
                </a:solidFill>
                <a:latin typeface="+mn-lt"/>
                <a:cs typeface="+mn-cs"/>
              </a:rPr>
              <a:t>www.etsu.edu/math</a:t>
            </a:r>
          </a:p>
        </p:txBody>
      </p:sp>
      <p:sp>
        <p:nvSpPr>
          <p:cNvPr id="32772" name="TextBox 5"/>
          <p:cNvSpPr txBox="1">
            <a:spLocks noChangeArrowheads="1"/>
          </p:cNvSpPr>
          <p:nvPr/>
        </p:nvSpPr>
        <p:spPr bwMode="auto">
          <a:xfrm>
            <a:off x="2786063" y="0"/>
            <a:ext cx="6007100" cy="830263"/>
          </a:xfrm>
          <a:prstGeom prst="rect">
            <a:avLst/>
          </a:prstGeom>
          <a:noFill/>
          <a:ln w="9525">
            <a:noFill/>
            <a:miter lim="800000"/>
            <a:headEnd/>
            <a:tailEnd/>
          </a:ln>
        </p:spPr>
        <p:txBody>
          <a:bodyPr wrap="none">
            <a:spAutoFit/>
          </a:bodyPr>
          <a:lstStyle/>
          <a:p>
            <a:r>
              <a:rPr lang="en-GB" sz="4800" b="1">
                <a:solidFill>
                  <a:srgbClr val="FFFF99"/>
                </a:solidFill>
                <a:latin typeface="Calibri" pitchFamily="34" charset="0"/>
              </a:rPr>
              <a:t>Thank you for listening</a:t>
            </a:r>
          </a:p>
        </p:txBody>
      </p:sp>
      <p:sp>
        <p:nvSpPr>
          <p:cNvPr id="32773" name="TextBox 6"/>
          <p:cNvSpPr txBox="1">
            <a:spLocks noChangeArrowheads="1"/>
          </p:cNvSpPr>
          <p:nvPr/>
        </p:nvSpPr>
        <p:spPr bwMode="auto">
          <a:xfrm>
            <a:off x="285750" y="5157788"/>
            <a:ext cx="3038475" cy="830262"/>
          </a:xfrm>
          <a:prstGeom prst="rect">
            <a:avLst/>
          </a:prstGeom>
          <a:noFill/>
          <a:ln w="9525">
            <a:noFill/>
            <a:miter lim="800000"/>
            <a:headEnd/>
            <a:tailEnd/>
          </a:ln>
        </p:spPr>
        <p:txBody>
          <a:bodyPr wrap="none">
            <a:spAutoFit/>
          </a:bodyPr>
          <a:lstStyle/>
          <a:p>
            <a:r>
              <a:rPr lang="en-GB" sz="4800" b="1">
                <a:solidFill>
                  <a:srgbClr val="FFFF99"/>
                </a:solidFill>
                <a:latin typeface="Calibri" pitchFamily="34" charset="0"/>
              </a:rPr>
              <a:t>Questions?</a:t>
            </a:r>
          </a:p>
        </p:txBody>
      </p:sp>
      <p:sp>
        <p:nvSpPr>
          <p:cNvPr id="7" name="Rectangle 6"/>
          <p:cNvSpPr/>
          <p:nvPr/>
        </p:nvSpPr>
        <p:spPr>
          <a:xfrm>
            <a:off x="0" y="6169025"/>
            <a:ext cx="9144000" cy="428625"/>
          </a:xfrm>
          <a:prstGeom prst="rect">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GB" sz="2400" b="1" dirty="0" smtClean="0">
                <a:solidFill>
                  <a:schemeClr val="accent4">
                    <a:lumMod val="50000"/>
                  </a:schemeClr>
                </a:solidFill>
              </a:rPr>
              <a:t>http://steve-wheeler.blogspot.com</a:t>
            </a:r>
            <a:endParaRPr lang="en-GB" sz="2400" b="1" dirty="0">
              <a:solidFill>
                <a:schemeClr val="accent4">
                  <a:lumMod val="50000"/>
                </a:schemeClr>
              </a:solidFill>
            </a:endParaRPr>
          </a:p>
        </p:txBody>
      </p:sp>
      <p:sp>
        <p:nvSpPr>
          <p:cNvPr id="8"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pPr>
              <a:defRPr/>
            </a:pPr>
            <a:r>
              <a:rPr lang="en-GB" sz="1400" dirty="0">
                <a:solidFill>
                  <a:srgbClr val="FFFF00"/>
                </a:solidFill>
                <a:latin typeface="Calibri" pitchFamily="34" charset="0"/>
              </a:rPr>
              <a:t>cc  Steve Wheeler, University of Plymouth, 2010</a:t>
            </a:r>
            <a:endParaRPr lang="en-US" sz="1400" dirty="0">
              <a:solidFill>
                <a:srgbClr val="FFFF00"/>
              </a:solidFill>
              <a:latin typeface="Calibri"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 name="Rectangle 9"/>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p>
        </p:txBody>
      </p:sp>
      <p:sp>
        <p:nvSpPr>
          <p:cNvPr id="6147" name="Rectangle 3"/>
          <p:cNvSpPr>
            <a:spLocks noGrp="1" noChangeArrowheads="1"/>
          </p:cNvSpPr>
          <p:nvPr>
            <p:ph type="title"/>
          </p:nvPr>
        </p:nvSpPr>
        <p:spPr>
          <a:xfrm>
            <a:off x="342900" y="142875"/>
            <a:ext cx="8229600" cy="1143000"/>
          </a:xfrm>
        </p:spPr>
        <p:txBody>
          <a:bodyPr/>
          <a:lstStyle/>
          <a:p>
            <a:pPr eaLnBrk="1" hangingPunct="1">
              <a:defRPr/>
            </a:pPr>
            <a:r>
              <a:rPr lang="en-GB" b="1" dirty="0" smtClean="0">
                <a:solidFill>
                  <a:schemeClr val="accent1">
                    <a:lumMod val="40000"/>
                    <a:lumOff val="60000"/>
                  </a:schemeClr>
                </a:solidFill>
              </a:rPr>
              <a:t>transforming education?</a:t>
            </a:r>
            <a:endParaRPr lang="en-US" b="1" dirty="0" smtClean="0">
              <a:solidFill>
                <a:schemeClr val="accent1">
                  <a:lumMod val="40000"/>
                  <a:lumOff val="60000"/>
                </a:schemeClr>
              </a:solidFill>
            </a:endParaRPr>
          </a:p>
        </p:txBody>
      </p:sp>
      <p:sp>
        <p:nvSpPr>
          <p:cNvPr id="7172" name="Text Box 5"/>
          <p:cNvSpPr txBox="1">
            <a:spLocks noChangeArrowheads="1"/>
          </p:cNvSpPr>
          <p:nvPr/>
        </p:nvSpPr>
        <p:spPr bwMode="auto">
          <a:xfrm>
            <a:off x="5357813" y="6000750"/>
            <a:ext cx="3292475" cy="338138"/>
          </a:xfrm>
          <a:prstGeom prst="rect">
            <a:avLst/>
          </a:prstGeom>
          <a:noFill/>
          <a:ln w="12700">
            <a:noFill/>
            <a:miter lim="800000"/>
            <a:headEnd/>
            <a:tailEnd/>
          </a:ln>
        </p:spPr>
        <p:txBody>
          <a:bodyPr wrap="none">
            <a:spAutoFit/>
          </a:bodyPr>
          <a:lstStyle/>
          <a:p>
            <a:pPr algn="r" eaLnBrk="0" hangingPunct="0"/>
            <a:r>
              <a:rPr lang="en-GB" sz="1600" b="1">
                <a:solidFill>
                  <a:schemeClr val="bg1"/>
                </a:solidFill>
                <a:latin typeface="Calibri" pitchFamily="34" charset="0"/>
              </a:rPr>
              <a:t>Source: Chambers English Dictionary</a:t>
            </a:r>
          </a:p>
        </p:txBody>
      </p:sp>
      <p:sp>
        <p:nvSpPr>
          <p:cNvPr id="7173" name="TextBox 6"/>
          <p:cNvSpPr txBox="1">
            <a:spLocks noChangeArrowheads="1"/>
          </p:cNvSpPr>
          <p:nvPr/>
        </p:nvSpPr>
        <p:spPr bwMode="auto">
          <a:xfrm>
            <a:off x="5357813" y="1357313"/>
            <a:ext cx="3500437" cy="4524375"/>
          </a:xfrm>
          <a:prstGeom prst="rect">
            <a:avLst/>
          </a:prstGeom>
          <a:noFill/>
          <a:ln w="9525">
            <a:noFill/>
            <a:miter lim="800000"/>
            <a:headEnd/>
            <a:tailEnd/>
          </a:ln>
        </p:spPr>
        <p:txBody>
          <a:bodyPr>
            <a:spAutoFit/>
          </a:bodyPr>
          <a:lstStyle/>
          <a:p>
            <a:r>
              <a:rPr lang="en-GB" sz="3200" i="1">
                <a:solidFill>
                  <a:srgbClr val="00B0F0"/>
                </a:solidFill>
                <a:latin typeface="Calibri" pitchFamily="34" charset="0"/>
              </a:rPr>
              <a:t>"In large states public education will always be mediocre, for the same reason that in large kitchens the cooking is usually bad." </a:t>
            </a:r>
          </a:p>
          <a:p>
            <a:r>
              <a:rPr lang="en-GB" sz="3200">
                <a:solidFill>
                  <a:srgbClr val="00B0F0"/>
                </a:solidFill>
                <a:latin typeface="Calibri" pitchFamily="34" charset="0"/>
              </a:rPr>
              <a:t>– Nietzsche</a:t>
            </a:r>
          </a:p>
        </p:txBody>
      </p:sp>
      <p:pic>
        <p:nvPicPr>
          <p:cNvPr id="7174" name="Picture 2" descr="http://3.bp.blogspot.com/_fTT9xlgZ9CU/Sbc9HAdVm0I/AAAAAAAAUHA/gz5-GXwvidc/s400/James+Franco+Sleeping+In+Class.jpg"/>
          <p:cNvPicPr>
            <a:picLocks noChangeAspect="1" noChangeArrowheads="1"/>
          </p:cNvPicPr>
          <p:nvPr/>
        </p:nvPicPr>
        <p:blipFill>
          <a:blip r:embed="rId3"/>
          <a:srcRect/>
          <a:stretch>
            <a:fillRect/>
          </a:stretch>
        </p:blipFill>
        <p:spPr bwMode="auto">
          <a:xfrm>
            <a:off x="366713" y="1928813"/>
            <a:ext cx="4776787" cy="3857625"/>
          </a:xfrm>
          <a:prstGeom prst="rect">
            <a:avLst/>
          </a:prstGeom>
          <a:noFill/>
          <a:ln w="9525">
            <a:noFill/>
            <a:miter lim="800000"/>
            <a:headEnd/>
            <a:tailEnd/>
          </a:ln>
        </p:spPr>
      </p:pic>
      <p:sp>
        <p:nvSpPr>
          <p:cNvPr id="7175" name="Text Box 6"/>
          <p:cNvSpPr txBox="1">
            <a:spLocks noChangeArrowheads="1"/>
          </p:cNvSpPr>
          <p:nvPr/>
        </p:nvSpPr>
        <p:spPr bwMode="auto">
          <a:xfrm rot="-5400000">
            <a:off x="7104063" y="3611563"/>
            <a:ext cx="3673475" cy="307975"/>
          </a:xfrm>
          <a:prstGeom prst="rect">
            <a:avLst/>
          </a:prstGeom>
          <a:noFill/>
          <a:ln w="9525">
            <a:noFill/>
            <a:miter lim="800000"/>
            <a:headEnd/>
            <a:tailEnd/>
          </a:ln>
        </p:spPr>
        <p:txBody>
          <a:bodyPr>
            <a:spAutoFit/>
          </a:bodyPr>
          <a:lstStyle/>
          <a:p>
            <a:r>
              <a:rPr lang="en-GB" sz="1400">
                <a:solidFill>
                  <a:schemeClr val="bg1"/>
                </a:solidFill>
                <a:latin typeface="Calibri" pitchFamily="34" charset="0"/>
              </a:rPr>
              <a:t>cc  Steve Wheeler, University of Plymouth, 2009</a:t>
            </a:r>
            <a:endParaRPr lang="en-US" sz="1400">
              <a:solidFill>
                <a:schemeClr val="bg1"/>
              </a:solidFill>
              <a:latin typeface="Calibri" pitchFamily="34" charset="0"/>
            </a:endParaRPr>
          </a:p>
        </p:txBody>
      </p:sp>
      <p:sp>
        <p:nvSpPr>
          <p:cNvPr id="7176" name="TextBox 10"/>
          <p:cNvSpPr txBox="1">
            <a:spLocks noChangeArrowheads="1"/>
          </p:cNvSpPr>
          <p:nvPr/>
        </p:nvSpPr>
        <p:spPr bwMode="auto">
          <a:xfrm>
            <a:off x="71438" y="5572125"/>
            <a:ext cx="5214937" cy="369888"/>
          </a:xfrm>
          <a:prstGeom prst="rect">
            <a:avLst/>
          </a:prstGeom>
          <a:solidFill>
            <a:schemeClr val="tx1"/>
          </a:solidFill>
          <a:ln w="9525">
            <a:noFill/>
            <a:miter lim="800000"/>
            <a:headEnd/>
            <a:tailEnd/>
          </a:ln>
        </p:spPr>
        <p:txBody>
          <a:bodyPr>
            <a:spAutoFit/>
          </a:bodyPr>
          <a:lstStyle/>
          <a:p>
            <a:endParaRPr lang="en-GB">
              <a:latin typeface="Calibri" pitchFamily="34" charset="0"/>
            </a:endParaRPr>
          </a:p>
        </p:txBody>
      </p:sp>
      <p:sp>
        <p:nvSpPr>
          <p:cNvPr id="7177" name="Rectangle 8"/>
          <p:cNvSpPr>
            <a:spLocks noChangeArrowheads="1"/>
          </p:cNvSpPr>
          <p:nvPr/>
        </p:nvSpPr>
        <p:spPr bwMode="auto">
          <a:xfrm>
            <a:off x="1285875" y="5643563"/>
            <a:ext cx="3286125" cy="285750"/>
          </a:xfrm>
          <a:prstGeom prst="rect">
            <a:avLst/>
          </a:prstGeom>
          <a:noFill/>
          <a:ln w="9525">
            <a:noFill/>
            <a:miter lim="800000"/>
            <a:headEnd/>
            <a:tailEnd/>
          </a:ln>
        </p:spPr>
        <p:txBody>
          <a:bodyPr>
            <a:spAutoFit/>
          </a:bodyPr>
          <a:lstStyle/>
          <a:p>
            <a:r>
              <a:rPr lang="en-GB" sz="1200">
                <a:solidFill>
                  <a:srgbClr val="DCFCBC"/>
                </a:solidFill>
              </a:rPr>
              <a:t>http://thescholasticdiary.wordpress.com</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rot="20996485">
            <a:off x="-726260" y="690026"/>
            <a:ext cx="11017224" cy="5963965"/>
          </a:xfrm>
          <a:prstGeom prst="rect">
            <a:avLst/>
          </a:prstGeom>
          <a:solidFill>
            <a:schemeClr val="accent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 name="Group 6"/>
          <p:cNvGrpSpPr/>
          <p:nvPr/>
        </p:nvGrpSpPr>
        <p:grpSpPr>
          <a:xfrm>
            <a:off x="611560" y="476672"/>
            <a:ext cx="3980346" cy="5605591"/>
            <a:chOff x="683568" y="476672"/>
            <a:chExt cx="3980346" cy="5605591"/>
          </a:xfrm>
        </p:grpSpPr>
        <p:sp>
          <p:nvSpPr>
            <p:cNvPr id="5" name="Rectangle 4"/>
            <p:cNvSpPr/>
            <p:nvPr/>
          </p:nvSpPr>
          <p:spPr>
            <a:xfrm>
              <a:off x="1061864" y="5805264"/>
              <a:ext cx="3294112" cy="276999"/>
            </a:xfrm>
            <a:prstGeom prst="rect">
              <a:avLst/>
            </a:prstGeom>
          </p:spPr>
          <p:txBody>
            <a:bodyPr wrap="square">
              <a:spAutoFit/>
            </a:bodyPr>
            <a:lstStyle/>
            <a:p>
              <a:r>
                <a:rPr lang="en-GB" sz="1200" dirty="0" smtClean="0"/>
                <a:t>http://aproposofnothing.files.wordpress.com</a:t>
              </a:r>
              <a:endParaRPr lang="en-GB" sz="1200" dirty="0"/>
            </a:p>
          </p:txBody>
        </p:sp>
        <p:pic>
          <p:nvPicPr>
            <p:cNvPr id="6" name="Picture 5" descr="Arthur Clarke.jpg"/>
            <p:cNvPicPr>
              <a:picLocks noChangeAspect="1"/>
            </p:cNvPicPr>
            <p:nvPr/>
          </p:nvPicPr>
          <p:blipFill>
            <a:blip r:embed="rId3" cstate="print"/>
            <a:stretch>
              <a:fillRect/>
            </a:stretch>
          </p:blipFill>
          <p:spPr>
            <a:xfrm>
              <a:off x="683568" y="476672"/>
              <a:ext cx="3980346" cy="5256584"/>
            </a:xfrm>
            <a:prstGeom prst="rect">
              <a:avLst/>
            </a:prstGeom>
          </p:spPr>
        </p:pic>
      </p:grpSp>
      <p:sp>
        <p:nvSpPr>
          <p:cNvPr id="8" name="Content Placeholder 7"/>
          <p:cNvSpPr>
            <a:spLocks noGrp="1"/>
          </p:cNvSpPr>
          <p:nvPr>
            <p:ph sz="half" idx="4294967295"/>
          </p:nvPr>
        </p:nvSpPr>
        <p:spPr>
          <a:xfrm>
            <a:off x="4788024" y="1063278"/>
            <a:ext cx="3927351" cy="4525962"/>
          </a:xfrm>
          <a:prstGeom prst="rect">
            <a:avLst/>
          </a:prstGeom>
        </p:spPr>
        <p:txBody>
          <a:bodyPr>
            <a:normAutofit lnSpcReduction="10000"/>
          </a:bodyPr>
          <a:lstStyle/>
          <a:p>
            <a:pPr>
              <a:buFont typeface="Arial" pitchFamily="34" charset="0"/>
              <a:buNone/>
            </a:pPr>
            <a:r>
              <a:rPr lang="en-GB" sz="4000" dirty="0" smtClean="0"/>
              <a:t>    “</a:t>
            </a:r>
            <a:r>
              <a:rPr lang="en-GB" sz="4000" i="1" dirty="0" smtClean="0"/>
              <a:t>Any teacher who can be replaced by a computer....</a:t>
            </a:r>
          </a:p>
          <a:p>
            <a:pPr>
              <a:buFont typeface="Arial" pitchFamily="34" charset="0"/>
              <a:buNone/>
            </a:pPr>
            <a:r>
              <a:rPr lang="en-GB" sz="4000" i="1" dirty="0" smtClean="0"/>
              <a:t>     </a:t>
            </a:r>
          </a:p>
          <a:p>
            <a:pPr>
              <a:buFont typeface="Arial" pitchFamily="34" charset="0"/>
              <a:buNone/>
            </a:pPr>
            <a:endParaRPr lang="en-GB" sz="4000" dirty="0" smtClean="0"/>
          </a:p>
          <a:p>
            <a:pPr>
              <a:buFont typeface="Arial" pitchFamily="34" charset="0"/>
              <a:buNone/>
            </a:pPr>
            <a:r>
              <a:rPr lang="en-GB" sz="4000" dirty="0" smtClean="0"/>
              <a:t>     </a:t>
            </a:r>
            <a:r>
              <a:rPr lang="en-GB" dirty="0" smtClean="0"/>
              <a:t>- Arthur C. Clarke</a:t>
            </a:r>
          </a:p>
        </p:txBody>
      </p:sp>
      <p:sp>
        <p:nvSpPr>
          <p:cNvPr id="10" name="Text Box 6"/>
          <p:cNvSpPr txBox="1">
            <a:spLocks noChangeArrowheads="1"/>
          </p:cNvSpPr>
          <p:nvPr/>
        </p:nvSpPr>
        <p:spPr bwMode="auto">
          <a:xfrm rot="-5400000">
            <a:off x="6950075" y="3427413"/>
            <a:ext cx="3959225" cy="304800"/>
          </a:xfrm>
          <a:prstGeom prst="rect">
            <a:avLst/>
          </a:prstGeom>
          <a:noFill/>
          <a:ln w="9525">
            <a:noFill/>
            <a:miter lim="800000"/>
            <a:headEnd/>
            <a:tailEnd/>
          </a:ln>
        </p:spPr>
        <p:txBody>
          <a:bodyPr>
            <a:spAutoFit/>
          </a:bodyPr>
          <a:lstStyle/>
          <a:p>
            <a:r>
              <a:rPr lang="en-GB" sz="1400" dirty="0">
                <a:latin typeface="Calibri" pitchFamily="34" charset="0"/>
              </a:rPr>
              <a:t>cc  Steve Wheeler, University of Plymouth, </a:t>
            </a:r>
            <a:r>
              <a:rPr lang="en-GB" sz="1400" dirty="0" smtClean="0">
                <a:latin typeface="Calibri" pitchFamily="34" charset="0"/>
              </a:rPr>
              <a:t>2010</a:t>
            </a:r>
            <a:endParaRPr lang="en-US" sz="1400" dirty="0">
              <a:latin typeface="Calibri" pitchFamily="34" charset="0"/>
            </a:endParaRPr>
          </a:p>
        </p:txBody>
      </p:sp>
      <p:sp>
        <p:nvSpPr>
          <p:cNvPr id="11" name="Rectangle 10"/>
          <p:cNvSpPr/>
          <p:nvPr/>
        </p:nvSpPr>
        <p:spPr>
          <a:xfrm>
            <a:off x="5214942" y="3571876"/>
            <a:ext cx="3518720" cy="769441"/>
          </a:xfrm>
          <a:prstGeom prst="rect">
            <a:avLst/>
          </a:prstGeom>
        </p:spPr>
        <p:txBody>
          <a:bodyPr wrap="none">
            <a:spAutoFit/>
          </a:bodyPr>
          <a:lstStyle/>
          <a:p>
            <a:r>
              <a:rPr lang="en-GB" sz="4400" b="1" i="1" dirty="0" smtClean="0"/>
              <a:t>.... should be”.</a:t>
            </a:r>
            <a:endParaRPr lang="en-US" sz="44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71</TotalTime>
  <Words>2186</Words>
  <Application>Microsoft Office PowerPoint</Application>
  <PresentationFormat>On-screen Show (4:3)</PresentationFormat>
  <Paragraphs>516</Paragraphs>
  <Slides>70</Slides>
  <Notes>70</Notes>
  <HiddenSlides>0</HiddenSlides>
  <MMClips>0</MMClips>
  <ScaleCrop>false</ScaleCrop>
  <HeadingPairs>
    <vt:vector size="4" baseType="variant">
      <vt:variant>
        <vt:lpstr>Theme</vt:lpstr>
      </vt:variant>
      <vt:variant>
        <vt:i4>1</vt:i4>
      </vt:variant>
      <vt:variant>
        <vt:lpstr>Slide Titles</vt:lpstr>
      </vt:variant>
      <vt:variant>
        <vt:i4>70</vt:i4>
      </vt:variant>
    </vt:vector>
  </HeadingPairs>
  <TitlesOfParts>
    <vt:vector size="71" baseType="lpstr">
      <vt:lpstr>Office Theme</vt:lpstr>
      <vt:lpstr>Flexible Futures: Emerging technologies and the future of education</vt:lpstr>
      <vt:lpstr>Some connections</vt:lpstr>
      <vt:lpstr>Some connections</vt:lpstr>
      <vt:lpstr>Slide 4</vt:lpstr>
      <vt:lpstr>Slide 5</vt:lpstr>
      <vt:lpstr>Slide 6</vt:lpstr>
      <vt:lpstr>Slide 7</vt:lpstr>
      <vt:lpstr>transforming education?</vt:lpstr>
      <vt:lpstr>Slide 9</vt:lpstr>
      <vt:lpstr>Slide 10</vt:lpstr>
      <vt:lpstr>Trends in Education</vt:lpstr>
      <vt:lpstr>Mass synchronisation</vt:lpstr>
      <vt:lpstr>Mass working</vt:lpstr>
      <vt:lpstr>Trends in Education</vt:lpstr>
      <vt:lpstr>Slide 15</vt:lpstr>
      <vt:lpstr>Personalised Learning?</vt:lpstr>
      <vt:lpstr>Personalised Learning?</vt:lpstr>
      <vt:lpstr>Slide 18</vt:lpstr>
      <vt:lpstr>Slide 19</vt:lpstr>
      <vt:lpstr>digital  natives?</vt:lpstr>
      <vt:lpstr>What does this generation of students expect?</vt:lpstr>
      <vt:lpstr>Slide 22</vt:lpstr>
      <vt:lpstr>What does this generation of students need?</vt:lpstr>
      <vt:lpstr>Students need new literacies</vt:lpstr>
      <vt:lpstr>Media provide selected access to the world rather than direct access to it.</vt:lpstr>
      <vt:lpstr>Slide 26</vt:lpstr>
      <vt:lpstr>‘Transliteracy’</vt:lpstr>
      <vt:lpstr>Slide 28</vt:lpstr>
      <vt:lpstr>Slide 29</vt:lpstr>
      <vt:lpstr>Managing digital identity</vt:lpstr>
      <vt:lpstr>We are family</vt:lpstr>
      <vt:lpstr>Wii are family!</vt:lpstr>
      <vt:lpstr>funnels or webs?</vt:lpstr>
      <vt:lpstr>Education</vt:lpstr>
      <vt:lpstr>The Goal of Education</vt:lpstr>
      <vt:lpstr>Slide 36</vt:lpstr>
      <vt:lpstr>Slide 37</vt:lpstr>
      <vt:lpstr>Slide 38</vt:lpstr>
      <vt:lpstr>Slide 39</vt:lpstr>
      <vt:lpstr>digital cultural capital</vt:lpstr>
      <vt:lpstr>digital totems?</vt:lpstr>
      <vt:lpstr>The Future...?</vt:lpstr>
      <vt:lpstr>Slide 43</vt:lpstr>
      <vt:lpstr>The Future...?</vt:lpstr>
      <vt:lpstr>Slide 45</vt:lpstr>
      <vt:lpstr>E-Learning 3.0</vt:lpstr>
      <vt:lpstr>Slide 47</vt:lpstr>
      <vt:lpstr>Web meets World</vt:lpstr>
      <vt:lpstr>Slide 49</vt:lpstr>
      <vt:lpstr>Slide 50</vt:lpstr>
      <vt:lpstr>Slide 51</vt:lpstr>
      <vt:lpstr>Slide 52</vt:lpstr>
      <vt:lpstr>Slide 53</vt:lpstr>
      <vt:lpstr>Slide 54</vt:lpstr>
      <vt:lpstr>Find the nearest tube station...</vt:lpstr>
      <vt:lpstr>Slide 56</vt:lpstr>
      <vt:lpstr>Slide 57</vt:lpstr>
      <vt:lpstr>Slide 58</vt:lpstr>
      <vt:lpstr>Slide 59</vt:lpstr>
      <vt:lpstr>Augmented Reality in training</vt:lpstr>
      <vt:lpstr>Slide 61</vt:lpstr>
      <vt:lpstr>Slide 62</vt:lpstr>
      <vt:lpstr>Slide 63</vt:lpstr>
      <vt:lpstr>Slide 64</vt:lpstr>
      <vt:lpstr>Slide 65</vt:lpstr>
      <vt:lpstr>Slide 66</vt:lpstr>
      <vt:lpstr>Some possible smart tech uses</vt:lpstr>
      <vt:lpstr>Some issues with Smart Devices</vt:lpstr>
      <vt:lpstr>Slide 69</vt:lpstr>
      <vt:lpstr>Slide 70</vt:lpstr>
    </vt:vector>
  </TitlesOfParts>
  <Company>Acer</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Valued Acer Customer</dc:creator>
  <cp:lastModifiedBy>Valued Acer Customer</cp:lastModifiedBy>
  <cp:revision>40</cp:revision>
  <dcterms:created xsi:type="dcterms:W3CDTF">2010-09-26T09:29:14Z</dcterms:created>
  <dcterms:modified xsi:type="dcterms:W3CDTF">2010-09-29T10:58:06Z</dcterms:modified>
</cp:coreProperties>
</file>